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84" r:id="rId2"/>
    <p:sldMasterId id="2147483717" r:id="rId3"/>
    <p:sldMasterId id="2147483905" r:id="rId4"/>
  </p:sldMasterIdLst>
  <p:notesMasterIdLst>
    <p:notesMasterId r:id="rId36"/>
  </p:notesMasterIdLst>
  <p:sldIdLst>
    <p:sldId id="256" r:id="rId5"/>
    <p:sldId id="608" r:id="rId6"/>
    <p:sldId id="1527" r:id="rId7"/>
    <p:sldId id="1514" r:id="rId8"/>
    <p:sldId id="1515" r:id="rId9"/>
    <p:sldId id="1516" r:id="rId10"/>
    <p:sldId id="1518" r:id="rId11"/>
    <p:sldId id="1502" r:id="rId12"/>
    <p:sldId id="1493" r:id="rId13"/>
    <p:sldId id="1497" r:id="rId14"/>
    <p:sldId id="1506" r:id="rId15"/>
    <p:sldId id="1498" r:id="rId16"/>
    <p:sldId id="1510" r:id="rId17"/>
    <p:sldId id="1508" r:id="rId18"/>
    <p:sldId id="1509" r:id="rId19"/>
    <p:sldId id="1512" r:id="rId20"/>
    <p:sldId id="1503" r:id="rId21"/>
    <p:sldId id="1528" r:id="rId22"/>
    <p:sldId id="1513" r:id="rId23"/>
    <p:sldId id="1524" r:id="rId24"/>
    <p:sldId id="1520" r:id="rId25"/>
    <p:sldId id="1526" r:id="rId26"/>
    <p:sldId id="1521" r:id="rId27"/>
    <p:sldId id="1523" r:id="rId28"/>
    <p:sldId id="1525" r:id="rId29"/>
    <p:sldId id="1507" r:id="rId30"/>
    <p:sldId id="1519" r:id="rId31"/>
    <p:sldId id="1529" r:id="rId32"/>
    <p:sldId id="1501" r:id="rId33"/>
    <p:sldId id="1511" r:id="rId34"/>
    <p:sldId id="274" r:id="rId35"/>
  </p:sldIdLst>
  <p:sldSz cx="9144000" cy="5143500" type="screen16x9"/>
  <p:notesSz cx="6858000" cy="9144000"/>
  <p:embeddedFontLst>
    <p:embeddedFont>
      <p:font typeface="Aptos Narrow" panose="020B0004020202020204" pitchFamily="34" charset="0"/>
      <p:regular r:id="rId37"/>
      <p:bold r:id="rId38"/>
      <p:italic r:id="rId39"/>
      <p:boldItalic r:id="rId40"/>
    </p:embeddedFont>
    <p:embeddedFont>
      <p:font typeface="Helvetica Neue"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2" roundtripDataSignature="AMtx7mgTWWJpg1a9rdG9rpyPkqpdarO8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81A880-84C3-4135-A07F-239099FCDBCA}">
  <a:tblStyle styleId="{9E81A880-84C3-4135-A07F-239099FCDBCA}"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36"/>
    <p:restoredTop sz="94554"/>
  </p:normalViewPr>
  <p:slideViewPr>
    <p:cSldViewPr snapToGrid="0">
      <p:cViewPr varScale="1">
        <p:scale>
          <a:sx n="141" d="100"/>
          <a:sy n="141" d="100"/>
        </p:scale>
        <p:origin x="354" y="102"/>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7" Type="http://schemas.openxmlformats.org/officeDocument/2006/relationships/slide" Target="slides/slide3.xml"/><Relationship Id="rId92"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95"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8" Type="http://schemas.openxmlformats.org/officeDocument/2006/relationships/slide" Target="slides/slide4.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font" Target="fonts/font5.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https://georgetown1-my.sharepoint.com/personal/ves40_georgetown_edu/Documents/Graphics%20for%20CRI%20Data%20Slides%209%2019%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georgetown1-my.sharepoint.com/personal/ves40_georgetown_edu/Documents/Graphics%20for%20CRI%20Data%20Slides%209%2019%20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georgetown1-my.sharepoint.com/personal/ves40_georgetown_edu/Documents/Graphics%20for%20CRI%20Data%20Slides%209%2019%20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parsakeyvani\Library\Application%20Support\Box\Box%20Edit\Documents\1147471034912\State%20Program%20Data.Tableau_Referenced.MASTE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parsakeyvani\Library\Application%20Support\Box\Box%20Edit\Documents\1147471034912\State%20Program%20Data.Tableau_Referenced.MASTER.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tx1"/>
                </a:solidFill>
              </a:rPr>
              <a:t>Percentage of Total Assets by Program</a:t>
            </a:r>
          </a:p>
        </c:rich>
      </c:tx>
      <c:layout>
        <c:manualLayout>
          <c:xMode val="edge"/>
          <c:yMode val="edge"/>
          <c:x val="0.180731662972376"/>
          <c:y val="3.2010549870672336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'https://georgetown1-my.sharepoint.com/personal/ves40_georgetown_edu/Documents/[Graphics for CRI Data Slides 9 19 24.xlsx]2-Total Assets'!$C$40</c:f>
              <c:strCache>
                <c:ptCount val="1"/>
                <c:pt idx="0">
                  <c:v>Percentage of 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436-B741-989F-C0CBFCEBE80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436-B741-989F-C0CBFCEBE80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436-B741-989F-C0CBFCEBE80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436-B741-989F-C0CBFCEBE80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436-B741-989F-C0CBFCEBE804}"/>
              </c:ext>
            </c:extLst>
          </c:dPt>
          <c:dLbls>
            <c:dLbl>
              <c:idx val="0"/>
              <c:layout>
                <c:manualLayout>
                  <c:x val="-2.1143548849933139E-2"/>
                  <c:y val="0.12759974784220804"/>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F38CAD59-4631-40E9-97E3-6439BFDEDEA8}" type="CATEGORYNAME">
                      <a:rPr lang="en-US" sz="900"/>
                      <a:pPr>
                        <a:defRPr sz="1000"/>
                      </a:pPr>
                      <a:t>[CATEGORY NAME]</a:t>
                    </a:fld>
                    <a:r>
                      <a:rPr lang="en-US" baseline="0" dirty="0"/>
                      <a:t>, </a:t>
                    </a:r>
                    <a:fld id="{70C8F633-C56E-4E12-BCCF-311ED19E8D1E}" type="VALUE">
                      <a:rPr lang="en-US" baseline="0"/>
                      <a:pPr>
                        <a:defRPr sz="1000"/>
                      </a:pPr>
                      <a:t>[VALUE]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9812362340377146"/>
                      <c:h val="0.1588203869171998"/>
                    </c:manualLayout>
                  </c15:layout>
                  <c15:dlblFieldTable/>
                  <c15:showDataLabelsRange val="0"/>
                </c:ext>
                <c:ext xmlns:c16="http://schemas.microsoft.com/office/drawing/2014/chart" uri="{C3380CC4-5D6E-409C-BE32-E72D297353CC}">
                  <c16:uniqueId val="{00000001-0436-B741-989F-C0CBFCEBE804}"/>
                </c:ext>
              </c:extLst>
            </c:dLbl>
            <c:dLbl>
              <c:idx val="1"/>
              <c:layout>
                <c:manualLayout>
                  <c:x val="0"/>
                  <c:y val="8.6833315039137715E-2"/>
                </c:manualLayout>
              </c:layout>
              <c:tx>
                <c:rich>
                  <a:bodyPr/>
                  <a:lstStyle/>
                  <a:p>
                    <a:fld id="{936E6E5A-16CB-4072-891E-FA662BF5C9E6}" type="CATEGORYNAME">
                      <a:rPr lang="en-US" sz="900"/>
                      <a:pPr/>
                      <a:t>[CATEGORY NAME]</a:t>
                    </a:fld>
                    <a:r>
                      <a:rPr lang="en-US" sz="900" baseline="0" dirty="0"/>
                      <a:t>, </a:t>
                    </a:r>
                    <a:fld id="{4E706DD2-08EC-4A14-B267-44CC85A7F785}" type="VALUE">
                      <a:rPr lang="en-US" sz="900" baseline="0"/>
                      <a:pPr/>
                      <a:t>[VALUE]</a:t>
                    </a:fld>
                    <a:endParaRPr lang="en-US" sz="900" baseline="0" dirty="0"/>
                  </a:p>
                </c:rich>
              </c:tx>
              <c:showLegendKey val="0"/>
              <c:showVal val="1"/>
              <c:showCatName val="1"/>
              <c:showSerName val="0"/>
              <c:showPercent val="0"/>
              <c:showBubbleSize val="0"/>
              <c:extLst>
                <c:ext xmlns:c15="http://schemas.microsoft.com/office/drawing/2012/chart" uri="{CE6537A1-D6FC-4f65-9D91-7224C49458BB}">
                  <c15:layout>
                    <c:manualLayout>
                      <c:w val="0.36892138547325143"/>
                      <c:h val="0.16568347953584436"/>
                    </c:manualLayout>
                  </c15:layout>
                  <c15:dlblFieldTable/>
                  <c15:showDataLabelsRange val="0"/>
                </c:ext>
                <c:ext xmlns:c16="http://schemas.microsoft.com/office/drawing/2014/chart" uri="{C3380CC4-5D6E-409C-BE32-E72D297353CC}">
                  <c16:uniqueId val="{00000003-0436-B741-989F-C0CBFCEBE804}"/>
                </c:ext>
              </c:extLst>
            </c:dLbl>
            <c:dLbl>
              <c:idx val="2"/>
              <c:layout>
                <c:manualLayout>
                  <c:x val="-6.3700267684824965E-2"/>
                  <c:y val="9.8590021036646464E-2"/>
                </c:manualLayout>
              </c:layout>
              <c:tx>
                <c:rich>
                  <a:bodyPr/>
                  <a:lstStyle/>
                  <a:p>
                    <a:fld id="{C7B179BB-17FF-44ED-A2CF-962E2BF06828}" type="CATEGORYNAME">
                      <a:rPr lang="en-US" sz="900" dirty="0"/>
                      <a:pPr/>
                      <a:t>[CATEGORY NAME]</a:t>
                    </a:fld>
                    <a:r>
                      <a:rPr lang="en-US" sz="900" baseline="0" dirty="0"/>
                      <a:t>, </a:t>
                    </a:r>
                    <a:fld id="{1A29C193-8425-4121-B77E-4375DE4B7C12}" type="VALUE">
                      <a:rPr lang="en-US" sz="900" baseline="0" dirty="0"/>
                      <a:pPr/>
                      <a:t>[VALUE]</a:t>
                    </a:fld>
                    <a:endParaRPr lang="en-US" sz="900" baseline="0" dirty="0"/>
                  </a:p>
                </c:rich>
              </c:tx>
              <c:showLegendKey val="0"/>
              <c:showVal val="1"/>
              <c:showCatName val="1"/>
              <c:showSerName val="0"/>
              <c:showPercent val="0"/>
              <c:showBubbleSize val="0"/>
              <c:extLst>
                <c:ext xmlns:c15="http://schemas.microsoft.com/office/drawing/2012/chart" uri="{CE6537A1-D6FC-4f65-9D91-7224C49458BB}">
                  <c15:layout>
                    <c:manualLayout>
                      <c:w val="0.31134332230567274"/>
                      <c:h val="0.20470650907476015"/>
                    </c:manualLayout>
                  </c15:layout>
                  <c15:dlblFieldTable/>
                  <c15:showDataLabelsRange val="0"/>
                </c:ext>
                <c:ext xmlns:c16="http://schemas.microsoft.com/office/drawing/2014/chart" uri="{C3380CC4-5D6E-409C-BE32-E72D297353CC}">
                  <c16:uniqueId val="{00000005-0436-B741-989F-C0CBFCEBE804}"/>
                </c:ext>
              </c:extLst>
            </c:dLbl>
            <c:dLbl>
              <c:idx val="3"/>
              <c:layout>
                <c:manualLayout>
                  <c:x val="8.5810644050594181E-4"/>
                  <c:y val="4.9788576164442301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29F54E63-75EC-4DD9-AFB6-FD8A1088001B}" type="CATEGORYNAME">
                      <a:rPr lang="en-US" sz="900" dirty="0"/>
                      <a:pPr>
                        <a:defRPr sz="1000"/>
                      </a:pPr>
                      <a:t>[CATEGORY NAME]</a:t>
                    </a:fld>
                    <a:r>
                      <a:rPr lang="en-US" baseline="0" dirty="0"/>
                      <a:t>, </a:t>
                    </a:r>
                    <a:fld id="{966744AA-CE97-4915-93AC-CC0E22374853}" type="VALUE">
                      <a:rPr lang="en-US" baseline="0" dirty="0"/>
                      <a:pPr>
                        <a:defRPr sz="1000"/>
                      </a:pPr>
                      <a:t>[VALUE]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3812751413244885"/>
                      <c:h val="0.20854249976586786"/>
                    </c:manualLayout>
                  </c15:layout>
                  <c15:dlblFieldTable/>
                  <c15:showDataLabelsRange val="0"/>
                </c:ext>
                <c:ext xmlns:c16="http://schemas.microsoft.com/office/drawing/2014/chart" uri="{C3380CC4-5D6E-409C-BE32-E72D297353CC}">
                  <c16:uniqueId val="{00000007-0436-B741-989F-C0CBFCEBE804}"/>
                </c:ext>
              </c:extLst>
            </c:dLbl>
            <c:dLbl>
              <c:idx val="4"/>
              <c:layout>
                <c:manualLayout>
                  <c:x val="0.15632853224380422"/>
                  <c:y val="2.0534522051940118E-3"/>
                </c:manualLayout>
              </c:layout>
              <c:tx>
                <c:rich>
                  <a:bodyPr/>
                  <a:lstStyle/>
                  <a:p>
                    <a:fld id="{AF08ADC9-292E-4EE1-AEB4-635582855CEB}" type="CATEGORYNAME">
                      <a:rPr lang="en-US" sz="900"/>
                      <a:pPr/>
                      <a:t>[CATEGORY NAME]</a:t>
                    </a:fld>
                    <a:r>
                      <a:rPr lang="en-US" baseline="0" dirty="0"/>
                      <a:t>, </a:t>
                    </a:r>
                    <a:fld id="{970DC379-D001-4EE0-A222-AF2073DD75A3}" type="VALUE">
                      <a:rPr lang="en-US"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layout>
                    <c:manualLayout>
                      <c:w val="0.37858866932579288"/>
                      <c:h val="0.12892976942264525"/>
                    </c:manualLayout>
                  </c15:layout>
                  <c15:dlblFieldTable/>
                  <c15:showDataLabelsRange val="0"/>
                </c:ext>
                <c:ext xmlns:c16="http://schemas.microsoft.com/office/drawing/2014/chart" uri="{C3380CC4-5D6E-409C-BE32-E72D297353CC}">
                  <c16:uniqueId val="{00000009-0436-B741-989F-C0CBFCEBE80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multiLvlStrRef>
              <c:f>'https://georgetown1-my.sharepoint.com/personal/ves40_georgetown_edu/Documents/[Graphics for CRI Data Slides 9 19 24.xlsx]2-Total Assets'!$A$41:$B$45</c:f>
              <c:multiLvlStrCache>
                <c:ptCount val="5"/>
                <c:lvl>
                  <c:pt idx="0">
                    <c:v>$1029.5M</c:v>
                  </c:pt>
                  <c:pt idx="1">
                    <c:v>$312.3M</c:v>
                  </c:pt>
                  <c:pt idx="2">
                    <c:v>$208.4M</c:v>
                  </c:pt>
                  <c:pt idx="3">
                    <c:v>$76.7M</c:v>
                  </c:pt>
                  <c:pt idx="4">
                    <c:v>$89.8M</c:v>
                  </c:pt>
                </c:lvl>
                <c:lvl>
                  <c:pt idx="0">
                    <c:v>CalSavers</c:v>
                  </c:pt>
                  <c:pt idx="1">
                    <c:v>Oregon Saves</c:v>
                  </c:pt>
                  <c:pt idx="2">
                    <c:v>Illinois Secure Choice</c:v>
                  </c:pt>
                  <c:pt idx="3">
                    <c:v>Colorado SecureSavings</c:v>
                  </c:pt>
                  <c:pt idx="4">
                    <c:v>Other</c:v>
                  </c:pt>
                </c:lvl>
              </c:multiLvlStrCache>
            </c:multiLvlStrRef>
          </c:cat>
          <c:val>
            <c:numRef>
              <c:f>'https://georgetown1-my.sharepoint.com/personal/ves40_georgetown_edu/Documents/[Graphics for CRI Data Slides 9 19 24.xlsx]2-Total Assets'!$C$41:$C$45</c:f>
              <c:numCache>
                <c:formatCode>0%</c:formatCode>
                <c:ptCount val="5"/>
                <c:pt idx="0">
                  <c:v>0.6</c:v>
                </c:pt>
                <c:pt idx="1">
                  <c:v>0.18</c:v>
                </c:pt>
                <c:pt idx="2">
                  <c:v>0.12</c:v>
                </c:pt>
                <c:pt idx="3">
                  <c:v>0.04</c:v>
                </c:pt>
                <c:pt idx="4">
                  <c:v>0.06</c:v>
                </c:pt>
              </c:numCache>
            </c:numRef>
          </c:val>
          <c:extLst>
            <c:ext xmlns:c16="http://schemas.microsoft.com/office/drawing/2014/chart" uri="{C3380CC4-5D6E-409C-BE32-E72D297353CC}">
              <c16:uniqueId val="{0000000A-0436-B741-989F-C0CBFCEBE80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tx1"/>
                </a:solidFill>
              </a:rPr>
              <a:t>Percentage of Total Registered Employers by Program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'https://georgetown1-my.sharepoint.com/personal/ves40_georgetown_edu/Documents/[Graphics for CRI Data Slides 9 19 24.xlsx]2-Total Registered Employers'!$C$1</c:f>
              <c:strCache>
                <c:ptCount val="1"/>
                <c:pt idx="0">
                  <c:v>Percentage of 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B9-CC4B-A852-FBFE2D6B746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BB9-CC4B-A852-FBFE2D6B746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BB9-CC4B-A852-FBFE2D6B746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BB9-CC4B-A852-FBFE2D6B746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BB9-CC4B-A852-FBFE2D6B7460}"/>
              </c:ext>
            </c:extLst>
          </c:dPt>
          <c:dLbls>
            <c:dLbl>
              <c:idx val="0"/>
              <c:layout>
                <c:manualLayout>
                  <c:x val="-2.3081175285914829E-2"/>
                  <c:y val="0.11830693326408726"/>
                </c:manualLayout>
              </c:layout>
              <c:showLegendKey val="0"/>
              <c:showVal val="1"/>
              <c:showCatName val="1"/>
              <c:showSerName val="0"/>
              <c:showPercent val="0"/>
              <c:showBubbleSize val="0"/>
              <c:extLst>
                <c:ext xmlns:c15="http://schemas.microsoft.com/office/drawing/2012/chart" uri="{CE6537A1-D6FC-4f65-9D91-7224C49458BB}">
                  <c15:layout>
                    <c:manualLayout>
                      <c:w val="0.24581712050267274"/>
                      <c:h val="8.4027737295905125E-2"/>
                    </c:manualLayout>
                  </c15:layout>
                </c:ext>
                <c:ext xmlns:c16="http://schemas.microsoft.com/office/drawing/2014/chart" uri="{C3380CC4-5D6E-409C-BE32-E72D297353CC}">
                  <c16:uniqueId val="{00000001-FBB9-CC4B-A852-FBFE2D6B7460}"/>
                </c:ext>
              </c:extLst>
            </c:dLbl>
            <c:dLbl>
              <c:idx val="1"/>
              <c:layout>
                <c:manualLayout>
                  <c:x val="0"/>
                  <c:y val="5.1147859819076817E-2"/>
                </c:manualLayout>
              </c:layout>
              <c:showLegendKey val="0"/>
              <c:showVal val="1"/>
              <c:showCatName val="1"/>
              <c:showSerName val="0"/>
              <c:showPercent val="0"/>
              <c:showBubbleSize val="0"/>
              <c:extLst>
                <c:ext xmlns:c15="http://schemas.microsoft.com/office/drawing/2012/chart" uri="{CE6537A1-D6FC-4f65-9D91-7224C49458BB}">
                  <c15:layout>
                    <c:manualLayout>
                      <c:w val="0.29529496156372831"/>
                      <c:h val="0.12099401692642781"/>
                    </c:manualLayout>
                  </c15:layout>
                </c:ext>
                <c:ext xmlns:c16="http://schemas.microsoft.com/office/drawing/2014/chart" uri="{C3380CC4-5D6E-409C-BE32-E72D297353CC}">
                  <c16:uniqueId val="{00000003-FBB9-CC4B-A852-FBFE2D6B7460}"/>
                </c:ext>
              </c:extLst>
            </c:dLbl>
            <c:dLbl>
              <c:idx val="2"/>
              <c:layout>
                <c:manualLayout>
                  <c:x val="1.5406554317964167E-7"/>
                  <c:y val="-5.5047986475815986E-3"/>
                </c:manualLayout>
              </c:layout>
              <c:showLegendKey val="0"/>
              <c:showVal val="1"/>
              <c:showCatName val="1"/>
              <c:showSerName val="0"/>
              <c:showPercent val="0"/>
              <c:showBubbleSize val="0"/>
              <c:extLst>
                <c:ext xmlns:c15="http://schemas.microsoft.com/office/drawing/2012/chart" uri="{CE6537A1-D6FC-4f65-9D91-7224C49458BB}">
                  <c15:layout>
                    <c:manualLayout>
                      <c:w val="0.27666782113113686"/>
                      <c:h val="0.15796003158469307"/>
                    </c:manualLayout>
                  </c15:layout>
                </c:ext>
                <c:ext xmlns:c16="http://schemas.microsoft.com/office/drawing/2014/chart" uri="{C3380CC4-5D6E-409C-BE32-E72D297353CC}">
                  <c16:uniqueId val="{00000005-FBB9-CC4B-A852-FBFE2D6B7460}"/>
                </c:ext>
              </c:extLst>
            </c:dLbl>
            <c:dLbl>
              <c:idx val="3"/>
              <c:layout>
                <c:manualLayout>
                  <c:x val="-1.9535706502929073E-2"/>
                  <c:y val="2.9807871167366783E-2"/>
                </c:manualLayout>
              </c:layout>
              <c:showLegendKey val="0"/>
              <c:showVal val="1"/>
              <c:showCatName val="1"/>
              <c:showSerName val="0"/>
              <c:showPercent val="0"/>
              <c:showBubbleSize val="0"/>
              <c:extLst>
                <c:ext xmlns:c15="http://schemas.microsoft.com/office/drawing/2012/chart" uri="{CE6537A1-D6FC-4f65-9D91-7224C49458BB}">
                  <c15:layout>
                    <c:manualLayout>
                      <c:w val="0.28082578097960542"/>
                      <c:h val="0.11523797953442041"/>
                    </c:manualLayout>
                  </c15:layout>
                </c:ext>
                <c:ext xmlns:c16="http://schemas.microsoft.com/office/drawing/2014/chart" uri="{C3380CC4-5D6E-409C-BE32-E72D297353CC}">
                  <c16:uniqueId val="{00000007-FBB9-CC4B-A852-FBFE2D6B7460}"/>
                </c:ext>
              </c:extLst>
            </c:dLbl>
            <c:dLbl>
              <c:idx val="4"/>
              <c:layout>
                <c:manualLayout>
                  <c:x val="9.3668841573624241E-3"/>
                  <c:y val="9.954964987858474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BB9-CC4B-A852-FBFE2D6B746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multiLvlStrRef>
              <c:f>'https://georgetown1-my.sharepoint.com/personal/ves40_georgetown_edu/Documents/[Graphics for CRI Data Slides 9 19 24.xlsx]2-Total Registered Employers'!$A$2:$B$6</c:f>
              <c:multiLvlStrCache>
                <c:ptCount val="5"/>
                <c:lvl>
                  <c:pt idx="0">
                    <c:v>135.2K</c:v>
                  </c:pt>
                  <c:pt idx="1">
                    <c:v>31.2K</c:v>
                  </c:pt>
                  <c:pt idx="2">
                    <c:v>26K</c:v>
                  </c:pt>
                  <c:pt idx="3">
                    <c:v>15.4K</c:v>
                  </c:pt>
                  <c:pt idx="4">
                    <c:v>13.5K</c:v>
                  </c:pt>
                </c:lvl>
                <c:lvl>
                  <c:pt idx="0">
                    <c:v>CalSavers</c:v>
                  </c:pt>
                  <c:pt idx="1">
                    <c:v>Oregon Saves</c:v>
                  </c:pt>
                  <c:pt idx="2">
                    <c:v>Illinois Secure Choice</c:v>
                  </c:pt>
                  <c:pt idx="3">
                    <c:v>Colorado Secure Savings</c:v>
                  </c:pt>
                  <c:pt idx="4">
                    <c:v>Other</c:v>
                  </c:pt>
                </c:lvl>
              </c:multiLvlStrCache>
            </c:multiLvlStrRef>
          </c:cat>
          <c:val>
            <c:numRef>
              <c:f>'https://georgetown1-my.sharepoint.com/personal/ves40_georgetown_edu/Documents/[Graphics for CRI Data Slides 9 19 24.xlsx]2-Total Registered Employers'!$C$2:$C$6</c:f>
              <c:numCache>
                <c:formatCode>0%</c:formatCode>
                <c:ptCount val="5"/>
                <c:pt idx="0">
                  <c:v>0.61</c:v>
                </c:pt>
                <c:pt idx="1">
                  <c:v>0.14000000000000001</c:v>
                </c:pt>
                <c:pt idx="2">
                  <c:v>0.12</c:v>
                </c:pt>
                <c:pt idx="3">
                  <c:v>7.0000000000000007E-2</c:v>
                </c:pt>
                <c:pt idx="4">
                  <c:v>0.06</c:v>
                </c:pt>
              </c:numCache>
            </c:numRef>
          </c:val>
          <c:extLst>
            <c:ext xmlns:c16="http://schemas.microsoft.com/office/drawing/2014/chart" uri="{C3380CC4-5D6E-409C-BE32-E72D297353CC}">
              <c16:uniqueId val="{0000000A-FBB9-CC4B-A852-FBFE2D6B746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tx1"/>
                </a:solidFill>
              </a:rPr>
              <a:t>Percentage of Total Funded Accounts by Program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'https://georgetown1-my.sharepoint.com/personal/ves40_georgetown_edu/Documents/[Graphics for CRI Data Slides 9 19 24.xlsx]2-Total Funded Accounts'!$C$1</c:f>
              <c:strCache>
                <c:ptCount val="1"/>
                <c:pt idx="0">
                  <c:v>Percentage of 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E00-7346-B645-5DF7530FDC1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E00-7346-B645-5DF7530FDC1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E00-7346-B645-5DF7530FDC1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E00-7346-B645-5DF7530FDC1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E00-7346-B645-5DF7530FDC18}"/>
              </c:ext>
            </c:extLst>
          </c:dPt>
          <c:dLbls>
            <c:dLbl>
              <c:idx val="0"/>
              <c:layout>
                <c:manualLayout>
                  <c:x val="-8.9639518566937276E-3"/>
                  <c:y val="0.15124452324082799"/>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175492454630561"/>
                      <c:h val="0.15780452543080123"/>
                    </c:manualLayout>
                  </c15:layout>
                </c:ext>
                <c:ext xmlns:c16="http://schemas.microsoft.com/office/drawing/2014/chart" uri="{C3380CC4-5D6E-409C-BE32-E72D297353CC}">
                  <c16:uniqueId val="{00000001-BE00-7346-B645-5DF7530FDC18}"/>
                </c:ext>
              </c:extLst>
            </c:dLbl>
            <c:dLbl>
              <c:idx val="1"/>
              <c:layout>
                <c:manualLayout>
                  <c:x val="0"/>
                  <c:y val="-2.9481698371620572E-2"/>
                </c:manualLayout>
              </c:layout>
              <c:showLegendKey val="0"/>
              <c:showVal val="1"/>
              <c:showCatName val="1"/>
              <c:showSerName val="0"/>
              <c:showPercent val="0"/>
              <c:showBubbleSize val="0"/>
              <c:extLst>
                <c:ext xmlns:c15="http://schemas.microsoft.com/office/drawing/2012/chart" uri="{CE6537A1-D6FC-4f65-9D91-7224C49458BB}">
                  <c15:layout>
                    <c:manualLayout>
                      <c:w val="0.32474931396952494"/>
                      <c:h val="0.15130913015359906"/>
                    </c:manualLayout>
                  </c15:layout>
                </c:ext>
                <c:ext xmlns:c16="http://schemas.microsoft.com/office/drawing/2014/chart" uri="{C3380CC4-5D6E-409C-BE32-E72D297353CC}">
                  <c16:uniqueId val="{00000003-BE00-7346-B645-5DF7530FDC18}"/>
                </c:ext>
              </c:extLst>
            </c:dLbl>
            <c:dLbl>
              <c:idx val="2"/>
              <c:layout>
                <c:manualLayout>
                  <c:x val="1.0302690424160633E-2"/>
                  <c:y val="3.8009014515207051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4611391886811593"/>
                      <c:h val="0.15366428519940259"/>
                    </c:manualLayout>
                  </c15:layout>
                </c:ext>
                <c:ext xmlns:c16="http://schemas.microsoft.com/office/drawing/2014/chart" uri="{C3380CC4-5D6E-409C-BE32-E72D297353CC}">
                  <c16:uniqueId val="{00000005-BE00-7346-B645-5DF7530FDC18}"/>
                </c:ext>
              </c:extLst>
            </c:dLbl>
            <c:dLbl>
              <c:idx val="3"/>
              <c:layout>
                <c:manualLayout>
                  <c:x val="-2.6817435805748399E-2"/>
                  <c:y val="3.7939474722979115E-2"/>
                </c:manualLayout>
              </c:layout>
              <c:showLegendKey val="0"/>
              <c:showVal val="1"/>
              <c:showCatName val="1"/>
              <c:showSerName val="0"/>
              <c:showPercent val="0"/>
              <c:showBubbleSize val="0"/>
              <c:extLst>
                <c:ext xmlns:c15="http://schemas.microsoft.com/office/drawing/2012/chart" uri="{CE6537A1-D6FC-4f65-9D91-7224C49458BB}">
                  <c15:layout>
                    <c:manualLayout>
                      <c:w val="0.35810791584383966"/>
                      <c:h val="0.11289616809497173"/>
                    </c:manualLayout>
                  </c15:layout>
                </c:ext>
                <c:ext xmlns:c16="http://schemas.microsoft.com/office/drawing/2014/chart" uri="{C3380CC4-5D6E-409C-BE32-E72D297353CC}">
                  <c16:uniqueId val="{00000007-BE00-7346-B645-5DF7530FDC18}"/>
                </c:ext>
              </c:extLst>
            </c:dLbl>
            <c:dLbl>
              <c:idx val="4"/>
              <c:layout>
                <c:manualLayout>
                  <c:x val="8.8819888521099594E-2"/>
                  <c:y val="9.5340044716376304E-3"/>
                </c:manualLayout>
              </c:layout>
              <c:showLegendKey val="0"/>
              <c:showVal val="1"/>
              <c:showCatName val="1"/>
              <c:showSerName val="0"/>
              <c:showPercent val="0"/>
              <c:showBubbleSize val="0"/>
              <c:extLst>
                <c:ext xmlns:c15="http://schemas.microsoft.com/office/drawing/2012/chart" uri="{CE6537A1-D6FC-4f65-9D91-7224C49458BB}">
                  <c15:layout>
                    <c:manualLayout>
                      <c:w val="0.27825818561503718"/>
                      <c:h val="7.8306176755160328E-2"/>
                    </c:manualLayout>
                  </c15:layout>
                </c:ext>
                <c:ext xmlns:c16="http://schemas.microsoft.com/office/drawing/2014/chart" uri="{C3380CC4-5D6E-409C-BE32-E72D297353CC}">
                  <c16:uniqueId val="{00000009-BE00-7346-B645-5DF7530FDC1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multiLvlStrRef>
              <c:f>'https://georgetown1-my.sharepoint.com/personal/ves40_georgetown_edu/Documents/[Graphics for CRI Data Slides 9 19 24.xlsx]2-Total Funded Accounts'!$A$2:$B$6</c:f>
              <c:multiLvlStrCache>
                <c:ptCount val="5"/>
                <c:lvl>
                  <c:pt idx="0">
                    <c:v>525.6K</c:v>
                  </c:pt>
                  <c:pt idx="1">
                    <c:v>129.2K</c:v>
                  </c:pt>
                  <c:pt idx="2">
                    <c:v>155.5K</c:v>
                  </c:pt>
                  <c:pt idx="3">
                    <c:v>60.8K</c:v>
                  </c:pt>
                  <c:pt idx="4">
                    <c:v>56.5K</c:v>
                  </c:pt>
                </c:lvl>
                <c:lvl>
                  <c:pt idx="0">
                    <c:v>CalSavers</c:v>
                  </c:pt>
                  <c:pt idx="1">
                    <c:v>Oregon Saves</c:v>
                  </c:pt>
                  <c:pt idx="2">
                    <c:v>Illinois Secure Choice</c:v>
                  </c:pt>
                  <c:pt idx="3">
                    <c:v>Colorado Secure Savings</c:v>
                  </c:pt>
                  <c:pt idx="4">
                    <c:v>Other</c:v>
                  </c:pt>
                </c:lvl>
              </c:multiLvlStrCache>
            </c:multiLvlStrRef>
          </c:cat>
          <c:val>
            <c:numRef>
              <c:f>'https://georgetown1-my.sharepoint.com/personal/ves40_georgetown_edu/Documents/[Graphics for CRI Data Slides 9 19 24.xlsx]2-Total Funded Accounts'!$C$2:$C$6</c:f>
              <c:numCache>
                <c:formatCode>0%</c:formatCode>
                <c:ptCount val="5"/>
                <c:pt idx="0">
                  <c:v>0.56999999999999995</c:v>
                </c:pt>
                <c:pt idx="1">
                  <c:v>0.14000000000000001</c:v>
                </c:pt>
                <c:pt idx="2">
                  <c:v>0.17</c:v>
                </c:pt>
                <c:pt idx="3">
                  <c:v>7.0000000000000007E-2</c:v>
                </c:pt>
                <c:pt idx="4">
                  <c:v>0.05</c:v>
                </c:pt>
              </c:numCache>
            </c:numRef>
          </c:val>
          <c:extLst>
            <c:ext xmlns:c16="http://schemas.microsoft.com/office/drawing/2014/chart" uri="{C3380CC4-5D6E-409C-BE32-E72D297353CC}">
              <c16:uniqueId val="{0000000A-BE00-7346-B645-5DF7530FDC1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'PPT Charts'!$A$37</c:f>
              <c:strCache>
                <c:ptCount val="1"/>
                <c:pt idx="0">
                  <c:v>Calsavers</c:v>
                </c:pt>
              </c:strCache>
            </c:strRef>
          </c:tx>
          <c:spPr>
            <a:solidFill>
              <a:srgbClr val="0070C0"/>
            </a:solidFill>
            <a:ln>
              <a:noFill/>
            </a:ln>
            <a:effectLst/>
          </c:spPr>
          <c:invertIfNegative val="0"/>
          <c:dLbls>
            <c:dLbl>
              <c:idx val="0"/>
              <c:layout>
                <c:manualLayout>
                  <c:x val="0"/>
                  <c:y val="8.22883860202183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CA-3B49-BF55-C9283CD789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Charts'!$B$36:$F$36</c:f>
              <c:strCache>
                <c:ptCount val="5"/>
                <c:pt idx="0">
                  <c:v>December 2020</c:v>
                </c:pt>
                <c:pt idx="1">
                  <c:v>December 2021</c:v>
                </c:pt>
                <c:pt idx="2">
                  <c:v>December 2022</c:v>
                </c:pt>
                <c:pt idx="3">
                  <c:v>December 2023</c:v>
                </c:pt>
                <c:pt idx="4">
                  <c:v>August 2024</c:v>
                </c:pt>
              </c:strCache>
            </c:strRef>
          </c:cat>
          <c:val>
            <c:numRef>
              <c:f>'PPT Charts'!$B$37:$F$37</c:f>
              <c:numCache>
                <c:formatCode>"$"0.0,,\ "M"</c:formatCode>
                <c:ptCount val="5"/>
                <c:pt idx="0">
                  <c:v>28369064</c:v>
                </c:pt>
                <c:pt idx="1">
                  <c:v>173022007</c:v>
                </c:pt>
                <c:pt idx="2">
                  <c:v>372979988</c:v>
                </c:pt>
                <c:pt idx="3">
                  <c:v>749976251</c:v>
                </c:pt>
                <c:pt idx="4">
                  <c:v>1029472426</c:v>
                </c:pt>
              </c:numCache>
            </c:numRef>
          </c:val>
          <c:extLst>
            <c:ext xmlns:c16="http://schemas.microsoft.com/office/drawing/2014/chart" uri="{C3380CC4-5D6E-409C-BE32-E72D297353CC}">
              <c16:uniqueId val="{00000001-BBCA-3B49-BF55-C9283CD789C0}"/>
            </c:ext>
          </c:extLst>
        </c:ser>
        <c:ser>
          <c:idx val="1"/>
          <c:order val="1"/>
          <c:tx>
            <c:strRef>
              <c:f>'PPT Charts'!$A$38</c:f>
              <c:strCache>
                <c:ptCount val="1"/>
                <c:pt idx="0">
                  <c:v>Illinois Secure Choice</c:v>
                </c:pt>
              </c:strCache>
            </c:strRef>
          </c:tx>
          <c:spPr>
            <a:solidFill>
              <a:schemeClr val="accent2"/>
            </a:solidFill>
            <a:ln>
              <a:noFill/>
            </a:ln>
            <a:effectLst/>
          </c:spPr>
          <c:invertIfNegative val="0"/>
          <c:dLbls>
            <c:dLbl>
              <c:idx val="0"/>
              <c:layout>
                <c:manualLayout>
                  <c:x val="1.6918429324993302E-3"/>
                  <c:y val="1.005735321906851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CA-3B49-BF55-C9283CD789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Charts'!$B$36:$F$36</c:f>
              <c:strCache>
                <c:ptCount val="5"/>
                <c:pt idx="0">
                  <c:v>December 2020</c:v>
                </c:pt>
                <c:pt idx="1">
                  <c:v>December 2021</c:v>
                </c:pt>
                <c:pt idx="2">
                  <c:v>December 2022</c:v>
                </c:pt>
                <c:pt idx="3">
                  <c:v>December 2023</c:v>
                </c:pt>
                <c:pt idx="4">
                  <c:v>August 2024</c:v>
                </c:pt>
              </c:strCache>
            </c:strRef>
          </c:cat>
          <c:val>
            <c:numRef>
              <c:f>'PPT Charts'!$B$38:$F$38</c:f>
              <c:numCache>
                <c:formatCode>"$"0.0,,\ "M"</c:formatCode>
                <c:ptCount val="5"/>
                <c:pt idx="0">
                  <c:v>46989252</c:v>
                </c:pt>
                <c:pt idx="1">
                  <c:v>84871970</c:v>
                </c:pt>
                <c:pt idx="2">
                  <c:v>98466419</c:v>
                </c:pt>
                <c:pt idx="3">
                  <c:v>155551838</c:v>
                </c:pt>
                <c:pt idx="4">
                  <c:v>208414960</c:v>
                </c:pt>
              </c:numCache>
            </c:numRef>
          </c:val>
          <c:extLst>
            <c:ext xmlns:c16="http://schemas.microsoft.com/office/drawing/2014/chart" uri="{C3380CC4-5D6E-409C-BE32-E72D297353CC}">
              <c16:uniqueId val="{00000003-BBCA-3B49-BF55-C9283CD789C0}"/>
            </c:ext>
          </c:extLst>
        </c:ser>
        <c:ser>
          <c:idx val="2"/>
          <c:order val="2"/>
          <c:tx>
            <c:strRef>
              <c:f>'PPT Charts'!$A$39</c:f>
              <c:strCache>
                <c:ptCount val="1"/>
                <c:pt idx="0">
                  <c:v>OregonSaves</c:v>
                </c:pt>
              </c:strCache>
            </c:strRef>
          </c:tx>
          <c:spPr>
            <a:solidFill>
              <a:srgbClr val="00B050"/>
            </a:solidFill>
            <a:ln>
              <a:noFill/>
            </a:ln>
            <a:effectLst/>
          </c:spPr>
          <c:invertIfNegative val="0"/>
          <c:dLbls>
            <c:dLbl>
              <c:idx val="0"/>
              <c:layout>
                <c:manualLayout>
                  <c:x val="3.3836858649986604E-3"/>
                  <c:y val="-1.005735321906851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BCA-3B49-BF55-C9283CD789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Charts'!$B$36:$F$36</c:f>
              <c:strCache>
                <c:ptCount val="5"/>
                <c:pt idx="0">
                  <c:v>December 2020</c:v>
                </c:pt>
                <c:pt idx="1">
                  <c:v>December 2021</c:v>
                </c:pt>
                <c:pt idx="2">
                  <c:v>December 2022</c:v>
                </c:pt>
                <c:pt idx="3">
                  <c:v>December 2023</c:v>
                </c:pt>
                <c:pt idx="4">
                  <c:v>August 2024</c:v>
                </c:pt>
              </c:strCache>
            </c:strRef>
          </c:cat>
          <c:val>
            <c:numRef>
              <c:f>'PPT Charts'!$B$39:$F$39</c:f>
              <c:numCache>
                <c:formatCode>"$"0.0,,\ "M"</c:formatCode>
                <c:ptCount val="5"/>
                <c:pt idx="0">
                  <c:v>84741739</c:v>
                </c:pt>
                <c:pt idx="1">
                  <c:v>150010539</c:v>
                </c:pt>
                <c:pt idx="2">
                  <c:v>168705846</c:v>
                </c:pt>
                <c:pt idx="3">
                  <c:v>243643288</c:v>
                </c:pt>
                <c:pt idx="4">
                  <c:v>312328485</c:v>
                </c:pt>
              </c:numCache>
            </c:numRef>
          </c:val>
          <c:extLst>
            <c:ext xmlns:c16="http://schemas.microsoft.com/office/drawing/2014/chart" uri="{C3380CC4-5D6E-409C-BE32-E72D297353CC}">
              <c16:uniqueId val="{00000005-BBCA-3B49-BF55-C9283CD789C0}"/>
            </c:ext>
          </c:extLst>
        </c:ser>
        <c:ser>
          <c:idx val="3"/>
          <c:order val="3"/>
          <c:tx>
            <c:strRef>
              <c:f>'PPT Charts'!$A$40</c:f>
              <c:strCache>
                <c:ptCount val="1"/>
                <c:pt idx="0">
                  <c:v>Other</c:v>
                </c:pt>
              </c:strCache>
            </c:strRef>
          </c:tx>
          <c:spPr>
            <a:solidFill>
              <a:schemeClr val="accent4"/>
            </a:solidFill>
            <a:ln>
              <a:noFill/>
            </a:ln>
            <a:effectLst/>
          </c:spPr>
          <c:invertIfNegative val="0"/>
          <c:dLbls>
            <c:dLbl>
              <c:idx val="0"/>
              <c:layout>
                <c:manualLayout>
                  <c:x val="1.6898864741954032E-3"/>
                  <c:y val="-6.8573054877824821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697735704996959E-2"/>
                      <c:h val="3.0117453331188853E-2"/>
                    </c:manualLayout>
                  </c15:layout>
                </c:ext>
                <c:ext xmlns:c16="http://schemas.microsoft.com/office/drawing/2014/chart" uri="{C3380CC4-5D6E-409C-BE32-E72D297353CC}">
                  <c16:uniqueId val="{00000006-BBCA-3B49-BF55-C9283CD789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Charts'!$B$36:$F$36</c:f>
              <c:strCache>
                <c:ptCount val="5"/>
                <c:pt idx="0">
                  <c:v>December 2020</c:v>
                </c:pt>
                <c:pt idx="1">
                  <c:v>December 2021</c:v>
                </c:pt>
                <c:pt idx="2">
                  <c:v>December 2022</c:v>
                </c:pt>
                <c:pt idx="3">
                  <c:v>December 2023</c:v>
                </c:pt>
                <c:pt idx="4">
                  <c:v>August 2024</c:v>
                </c:pt>
              </c:strCache>
            </c:strRef>
          </c:cat>
          <c:val>
            <c:numRef>
              <c:f>'PPT Charts'!$B$40:$F$40</c:f>
              <c:numCache>
                <c:formatCode>"$"0.0,,\ "M"</c:formatCode>
                <c:ptCount val="5"/>
                <c:pt idx="0">
                  <c:v>1290606</c:v>
                </c:pt>
                <c:pt idx="1">
                  <c:v>1290606</c:v>
                </c:pt>
                <c:pt idx="2">
                  <c:v>21719893</c:v>
                </c:pt>
                <c:pt idx="3">
                  <c:v>85679999</c:v>
                </c:pt>
                <c:pt idx="4">
                  <c:v>166541585</c:v>
                </c:pt>
              </c:numCache>
            </c:numRef>
          </c:val>
          <c:extLst>
            <c:ext xmlns:c16="http://schemas.microsoft.com/office/drawing/2014/chart" uri="{C3380CC4-5D6E-409C-BE32-E72D297353CC}">
              <c16:uniqueId val="{00000007-BBCA-3B49-BF55-C9283CD789C0}"/>
            </c:ext>
          </c:extLst>
        </c:ser>
        <c:dLbls>
          <c:showLegendKey val="0"/>
          <c:showVal val="0"/>
          <c:showCatName val="0"/>
          <c:showSerName val="0"/>
          <c:showPercent val="0"/>
          <c:showBubbleSize val="0"/>
        </c:dLbls>
        <c:gapWidth val="150"/>
        <c:overlap val="100"/>
        <c:axId val="1433353727"/>
        <c:axId val="1931256975"/>
      </c:barChart>
      <c:lineChart>
        <c:grouping val="standard"/>
        <c:varyColors val="0"/>
        <c:ser>
          <c:idx val="4"/>
          <c:order val="4"/>
          <c:tx>
            <c:strRef>
              <c:f>'PPT Charts'!$A$41</c:f>
              <c:strCache>
                <c:ptCount val="1"/>
                <c:pt idx="0">
                  <c:v>Total</c:v>
                </c:pt>
              </c:strCache>
            </c:strRef>
          </c:tx>
          <c:spPr>
            <a:ln w="28575" cap="rnd">
              <a:solidFill>
                <a:schemeClr val="accent5"/>
              </a:solidFill>
              <a:round/>
            </a:ln>
            <a:effectLst/>
          </c:spPr>
          <c:marker>
            <c:symbol val="none"/>
          </c:marker>
          <c:dPt>
            <c:idx val="1"/>
            <c:marker>
              <c:symbol val="none"/>
            </c:marker>
            <c:bubble3D val="0"/>
            <c:spPr>
              <a:ln w="28575" cap="rnd">
                <a:noFill/>
                <a:round/>
              </a:ln>
              <a:effectLst/>
            </c:spPr>
            <c:extLst>
              <c:ext xmlns:c16="http://schemas.microsoft.com/office/drawing/2014/chart" uri="{C3380CC4-5D6E-409C-BE32-E72D297353CC}">
                <c16:uniqueId val="{00000009-BBCA-3B49-BF55-C9283CD789C0}"/>
              </c:ext>
            </c:extLst>
          </c:dPt>
          <c:dPt>
            <c:idx val="2"/>
            <c:marker>
              <c:symbol val="none"/>
            </c:marker>
            <c:bubble3D val="0"/>
            <c:spPr>
              <a:ln w="28575" cap="rnd">
                <a:noFill/>
                <a:round/>
              </a:ln>
              <a:effectLst/>
            </c:spPr>
            <c:extLst>
              <c:ext xmlns:c16="http://schemas.microsoft.com/office/drawing/2014/chart" uri="{C3380CC4-5D6E-409C-BE32-E72D297353CC}">
                <c16:uniqueId val="{0000000B-BBCA-3B49-BF55-C9283CD789C0}"/>
              </c:ext>
            </c:extLst>
          </c:dPt>
          <c:dPt>
            <c:idx val="3"/>
            <c:marker>
              <c:symbol val="none"/>
            </c:marker>
            <c:bubble3D val="0"/>
            <c:spPr>
              <a:ln w="28575" cap="rnd">
                <a:noFill/>
                <a:round/>
              </a:ln>
              <a:effectLst/>
            </c:spPr>
            <c:extLst>
              <c:ext xmlns:c16="http://schemas.microsoft.com/office/drawing/2014/chart" uri="{C3380CC4-5D6E-409C-BE32-E72D297353CC}">
                <c16:uniqueId val="{0000000D-BBCA-3B49-BF55-C9283CD789C0}"/>
              </c:ext>
            </c:extLst>
          </c:dPt>
          <c:dPt>
            <c:idx val="4"/>
            <c:marker>
              <c:symbol val="none"/>
            </c:marker>
            <c:bubble3D val="0"/>
            <c:spPr>
              <a:ln w="28575" cap="rnd">
                <a:noFill/>
                <a:round/>
              </a:ln>
              <a:effectLst/>
            </c:spPr>
            <c:extLst>
              <c:ext xmlns:c16="http://schemas.microsoft.com/office/drawing/2014/chart" uri="{C3380CC4-5D6E-409C-BE32-E72D297353CC}">
                <c16:uniqueId val="{0000000F-BBCA-3B49-BF55-C9283CD789C0}"/>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Charts'!$B$36:$F$36</c:f>
              <c:strCache>
                <c:ptCount val="5"/>
                <c:pt idx="0">
                  <c:v>December 2020</c:v>
                </c:pt>
                <c:pt idx="1">
                  <c:v>December 2021</c:v>
                </c:pt>
                <c:pt idx="2">
                  <c:v>December 2022</c:v>
                </c:pt>
                <c:pt idx="3">
                  <c:v>December 2023</c:v>
                </c:pt>
                <c:pt idx="4">
                  <c:v>August 2024</c:v>
                </c:pt>
              </c:strCache>
            </c:strRef>
          </c:cat>
          <c:val>
            <c:numRef>
              <c:f>'PPT Charts'!$B$41:$F$41</c:f>
              <c:numCache>
                <c:formatCode>"$"0.0,,\ "M"</c:formatCode>
                <c:ptCount val="5"/>
                <c:pt idx="0">
                  <c:v>161390661</c:v>
                </c:pt>
                <c:pt idx="1">
                  <c:v>409195122</c:v>
                </c:pt>
                <c:pt idx="2">
                  <c:v>661872146</c:v>
                </c:pt>
                <c:pt idx="3">
                  <c:v>1234851376</c:v>
                </c:pt>
                <c:pt idx="4">
                  <c:v>1716757456</c:v>
                </c:pt>
              </c:numCache>
            </c:numRef>
          </c:val>
          <c:smooth val="0"/>
          <c:extLst>
            <c:ext xmlns:c16="http://schemas.microsoft.com/office/drawing/2014/chart" uri="{C3380CC4-5D6E-409C-BE32-E72D297353CC}">
              <c16:uniqueId val="{00000010-BBCA-3B49-BF55-C9283CD789C0}"/>
            </c:ext>
          </c:extLst>
        </c:ser>
        <c:dLbls>
          <c:showLegendKey val="0"/>
          <c:showVal val="0"/>
          <c:showCatName val="0"/>
          <c:showSerName val="0"/>
          <c:showPercent val="0"/>
          <c:showBubbleSize val="0"/>
        </c:dLbls>
        <c:marker val="1"/>
        <c:smooth val="0"/>
        <c:axId val="1433353727"/>
        <c:axId val="1931256975"/>
      </c:lineChart>
      <c:catAx>
        <c:axId val="1433353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1256975"/>
        <c:crosses val="autoZero"/>
        <c:auto val="1"/>
        <c:lblAlgn val="ctr"/>
        <c:lblOffset val="100"/>
        <c:noMultiLvlLbl val="0"/>
      </c:catAx>
      <c:valAx>
        <c:axId val="193125697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quot;M&quot;"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3353727"/>
        <c:crosses val="autoZero"/>
        <c:crossBetween val="between"/>
      </c:valAx>
      <c:spPr>
        <a:noFill/>
        <a:ln>
          <a:noFill/>
        </a:ln>
        <a:effectLst/>
      </c:spPr>
    </c:plotArea>
    <c:legend>
      <c:legendPos val="b"/>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'PPT Charts'!$A$2</c:f>
              <c:strCache>
                <c:ptCount val="1"/>
                <c:pt idx="0">
                  <c:v>Calsavers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Charts'!$B$1:$F$1</c:f>
              <c:strCache>
                <c:ptCount val="5"/>
                <c:pt idx="0">
                  <c:v>December 2020</c:v>
                </c:pt>
                <c:pt idx="1">
                  <c:v>December 2021</c:v>
                </c:pt>
                <c:pt idx="2">
                  <c:v>December 2022</c:v>
                </c:pt>
                <c:pt idx="3">
                  <c:v>December 2023</c:v>
                </c:pt>
                <c:pt idx="4">
                  <c:v>August 2024</c:v>
                </c:pt>
              </c:strCache>
            </c:strRef>
          </c:cat>
          <c:val>
            <c:numRef>
              <c:f>'PPT Charts'!$B$2:$F$2</c:f>
              <c:numCache>
                <c:formatCode>#,##0_);\(#,##0\)</c:formatCode>
                <c:ptCount val="5"/>
                <c:pt idx="0">
                  <c:v>96018</c:v>
                </c:pt>
                <c:pt idx="1">
                  <c:v>217892</c:v>
                </c:pt>
                <c:pt idx="2">
                  <c:v>395972</c:v>
                </c:pt>
                <c:pt idx="3">
                  <c:v>479370</c:v>
                </c:pt>
                <c:pt idx="4">
                  <c:v>525616</c:v>
                </c:pt>
              </c:numCache>
            </c:numRef>
          </c:val>
          <c:extLst>
            <c:ext xmlns:c16="http://schemas.microsoft.com/office/drawing/2014/chart" uri="{C3380CC4-5D6E-409C-BE32-E72D297353CC}">
              <c16:uniqueId val="{00000000-90D1-864A-9BD5-FBF4CF1D06FE}"/>
            </c:ext>
          </c:extLst>
        </c:ser>
        <c:ser>
          <c:idx val="1"/>
          <c:order val="1"/>
          <c:tx>
            <c:strRef>
              <c:f>'PPT Charts'!$A$3</c:f>
              <c:strCache>
                <c:ptCount val="1"/>
                <c:pt idx="0">
                  <c:v>Illinois Secure Choice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Charts'!$B$1:$F$1</c:f>
              <c:strCache>
                <c:ptCount val="5"/>
                <c:pt idx="0">
                  <c:v>December 2020</c:v>
                </c:pt>
                <c:pt idx="1">
                  <c:v>December 2021</c:v>
                </c:pt>
                <c:pt idx="2">
                  <c:v>December 2022</c:v>
                </c:pt>
                <c:pt idx="3">
                  <c:v>December 2023</c:v>
                </c:pt>
                <c:pt idx="4">
                  <c:v>August 2024</c:v>
                </c:pt>
              </c:strCache>
            </c:strRef>
          </c:cat>
          <c:val>
            <c:numRef>
              <c:f>'PPT Charts'!$B$3:$F$3</c:f>
              <c:numCache>
                <c:formatCode>#,##0_);\(#,##0\)</c:formatCode>
                <c:ptCount val="5"/>
                <c:pt idx="0">
                  <c:v>79837</c:v>
                </c:pt>
                <c:pt idx="1">
                  <c:v>99082</c:v>
                </c:pt>
                <c:pt idx="2">
                  <c:v>116216</c:v>
                </c:pt>
                <c:pt idx="3">
                  <c:v>140956</c:v>
                </c:pt>
                <c:pt idx="4">
                  <c:v>155503</c:v>
                </c:pt>
              </c:numCache>
            </c:numRef>
          </c:val>
          <c:extLst>
            <c:ext xmlns:c16="http://schemas.microsoft.com/office/drawing/2014/chart" uri="{C3380CC4-5D6E-409C-BE32-E72D297353CC}">
              <c16:uniqueId val="{00000001-90D1-864A-9BD5-FBF4CF1D06FE}"/>
            </c:ext>
          </c:extLst>
        </c:ser>
        <c:ser>
          <c:idx val="2"/>
          <c:order val="2"/>
          <c:tx>
            <c:strRef>
              <c:f>'PPT Charts'!$A$4</c:f>
              <c:strCache>
                <c:ptCount val="1"/>
                <c:pt idx="0">
                  <c:v>OregonSaves</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Charts'!$B$1:$F$1</c:f>
              <c:strCache>
                <c:ptCount val="5"/>
                <c:pt idx="0">
                  <c:v>December 2020</c:v>
                </c:pt>
                <c:pt idx="1">
                  <c:v>December 2021</c:v>
                </c:pt>
                <c:pt idx="2">
                  <c:v>December 2022</c:v>
                </c:pt>
                <c:pt idx="3">
                  <c:v>December 2023</c:v>
                </c:pt>
                <c:pt idx="4">
                  <c:v>August 2024</c:v>
                </c:pt>
              </c:strCache>
            </c:strRef>
          </c:cat>
          <c:val>
            <c:numRef>
              <c:f>'PPT Charts'!$B$4:$F$4</c:f>
              <c:numCache>
                <c:formatCode>#,##0_);\(#,##0\)</c:formatCode>
                <c:ptCount val="5"/>
                <c:pt idx="0">
                  <c:v>87909</c:v>
                </c:pt>
                <c:pt idx="1">
                  <c:v>112689</c:v>
                </c:pt>
                <c:pt idx="2">
                  <c:v>115863</c:v>
                </c:pt>
                <c:pt idx="3">
                  <c:v>124570</c:v>
                </c:pt>
                <c:pt idx="4">
                  <c:v>129211</c:v>
                </c:pt>
              </c:numCache>
            </c:numRef>
          </c:val>
          <c:extLst>
            <c:ext xmlns:c16="http://schemas.microsoft.com/office/drawing/2014/chart" uri="{C3380CC4-5D6E-409C-BE32-E72D297353CC}">
              <c16:uniqueId val="{00000002-90D1-864A-9BD5-FBF4CF1D06FE}"/>
            </c:ext>
          </c:extLst>
        </c:ser>
        <c:ser>
          <c:idx val="3"/>
          <c:order val="3"/>
          <c:tx>
            <c:strRef>
              <c:f>'PPT Charts'!$A$5</c:f>
              <c:strCache>
                <c:ptCount val="1"/>
                <c:pt idx="0">
                  <c:v>Other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Charts'!$B$1:$F$1</c:f>
              <c:strCache>
                <c:ptCount val="5"/>
                <c:pt idx="0">
                  <c:v>December 2020</c:v>
                </c:pt>
                <c:pt idx="1">
                  <c:v>December 2021</c:v>
                </c:pt>
                <c:pt idx="2">
                  <c:v>December 2022</c:v>
                </c:pt>
                <c:pt idx="3">
                  <c:v>December 2023</c:v>
                </c:pt>
                <c:pt idx="4">
                  <c:v>August 2024</c:v>
                </c:pt>
              </c:strCache>
            </c:strRef>
          </c:cat>
          <c:val>
            <c:numRef>
              <c:f>'PPT Charts'!$B$5:$F$5</c:f>
              <c:numCache>
                <c:formatCode>General</c:formatCode>
                <c:ptCount val="5"/>
                <c:pt idx="2" formatCode="#,##0_);\(#,##0\)">
                  <c:v>6766</c:v>
                </c:pt>
                <c:pt idx="3" formatCode="#,##0_);\(#,##0\)">
                  <c:v>75697</c:v>
                </c:pt>
                <c:pt idx="4" formatCode="#,##0_);\(#,##0\)">
                  <c:v>117273</c:v>
                </c:pt>
              </c:numCache>
            </c:numRef>
          </c:val>
          <c:extLst>
            <c:ext xmlns:c16="http://schemas.microsoft.com/office/drawing/2014/chart" uri="{C3380CC4-5D6E-409C-BE32-E72D297353CC}">
              <c16:uniqueId val="{00000003-90D1-864A-9BD5-FBF4CF1D06FE}"/>
            </c:ext>
          </c:extLst>
        </c:ser>
        <c:dLbls>
          <c:showLegendKey val="0"/>
          <c:showVal val="0"/>
          <c:showCatName val="0"/>
          <c:showSerName val="0"/>
          <c:showPercent val="0"/>
          <c:showBubbleSize val="0"/>
        </c:dLbls>
        <c:gapWidth val="150"/>
        <c:overlap val="100"/>
        <c:axId val="1451682823"/>
        <c:axId val="1451684871"/>
      </c:barChart>
      <c:lineChart>
        <c:grouping val="standard"/>
        <c:varyColors val="0"/>
        <c:ser>
          <c:idx val="4"/>
          <c:order val="4"/>
          <c:tx>
            <c:strRef>
              <c:f>'PPT Charts'!$A$6</c:f>
              <c:strCache>
                <c:ptCount val="1"/>
                <c:pt idx="0">
                  <c:v>Total</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Charts'!$B$1:$F$1</c:f>
              <c:strCache>
                <c:ptCount val="5"/>
                <c:pt idx="0">
                  <c:v>December 2020</c:v>
                </c:pt>
                <c:pt idx="1">
                  <c:v>December 2021</c:v>
                </c:pt>
                <c:pt idx="2">
                  <c:v>December 2022</c:v>
                </c:pt>
                <c:pt idx="3">
                  <c:v>December 2023</c:v>
                </c:pt>
                <c:pt idx="4">
                  <c:v>August 2024</c:v>
                </c:pt>
              </c:strCache>
            </c:strRef>
          </c:cat>
          <c:val>
            <c:numRef>
              <c:f>'PPT Charts'!$B$6:$F$6</c:f>
              <c:numCache>
                <c:formatCode>#,##0_);\(#,##0\)</c:formatCode>
                <c:ptCount val="5"/>
                <c:pt idx="0">
                  <c:v>263764</c:v>
                </c:pt>
                <c:pt idx="1">
                  <c:v>429663</c:v>
                </c:pt>
                <c:pt idx="2">
                  <c:v>634817</c:v>
                </c:pt>
                <c:pt idx="3">
                  <c:v>820593</c:v>
                </c:pt>
                <c:pt idx="4">
                  <c:v>927603</c:v>
                </c:pt>
              </c:numCache>
            </c:numRef>
          </c:val>
          <c:smooth val="0"/>
          <c:extLst>
            <c:ext xmlns:c16="http://schemas.microsoft.com/office/drawing/2014/chart" uri="{C3380CC4-5D6E-409C-BE32-E72D297353CC}">
              <c16:uniqueId val="{00000004-90D1-864A-9BD5-FBF4CF1D06FE}"/>
            </c:ext>
          </c:extLst>
        </c:ser>
        <c:dLbls>
          <c:showLegendKey val="0"/>
          <c:showVal val="0"/>
          <c:showCatName val="0"/>
          <c:showSerName val="0"/>
          <c:showPercent val="0"/>
          <c:showBubbleSize val="0"/>
        </c:dLbls>
        <c:marker val="1"/>
        <c:smooth val="0"/>
        <c:axId val="1451682823"/>
        <c:axId val="1451684871"/>
      </c:lineChart>
      <c:catAx>
        <c:axId val="1451682823"/>
        <c:scaling>
          <c:orientation val="minMax"/>
          <c:max val="5"/>
          <c:min val="1"/>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1684871"/>
        <c:crosses val="autoZero"/>
        <c:auto val="0"/>
        <c:lblAlgn val="ctr"/>
        <c:lblOffset val="100"/>
        <c:tickMarkSkip val="1"/>
        <c:noMultiLvlLbl val="1"/>
      </c:catAx>
      <c:valAx>
        <c:axId val="1451684871"/>
        <c:scaling>
          <c:orientation val="minMax"/>
        </c:scaling>
        <c:delete val="0"/>
        <c:axPos val="l"/>
        <c:majorGridlines>
          <c:spPr>
            <a:ln w="9525" cap="flat" cmpd="sng" algn="ctr">
              <a:solidFill>
                <a:schemeClr val="tx1">
                  <a:lumMod val="15000"/>
                  <a:lumOff val="85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1682823"/>
        <c:crosses val="autoZero"/>
        <c:crossBetween val="between"/>
      </c:valAx>
      <c:spPr>
        <a:noFill/>
        <a:ln>
          <a:noFill/>
        </a:ln>
        <a:effectLst/>
      </c:spPr>
    </c:plotArea>
    <c:legend>
      <c:legendPos val="b"/>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notes"/>
          <p:cNvSpPr>
            <a:spLocks noGrp="1" noRot="1" noChangeAspect="1"/>
          </p:cNvSpPr>
          <p:nvPr>
            <p:ph type="sldImg" idx="2"/>
          </p:nvPr>
        </p:nvSpPr>
        <p:spPr>
          <a:xfrm>
            <a:off x="690563" y="1144588"/>
            <a:ext cx="5489575" cy="3089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1:notes"/>
          <p:cNvSpPr txBox="1">
            <a:spLocks noGrp="1"/>
          </p:cNvSpPr>
          <p:nvPr>
            <p:ph type="sldNum" idx="12"/>
          </p:nvPr>
        </p:nvSpPr>
        <p:spPr>
          <a:xfrm>
            <a:off x="3884614" y="8685214"/>
            <a:ext cx="2971800" cy="4590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4184B7-25B6-4C43-9EE9-B63BB32B6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003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4184B7-25B6-4C43-9EE9-B63BB32B6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340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4184B7-25B6-4C43-9EE9-B63BB32B6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509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4184B7-25B6-4C43-9EE9-B63BB32B6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543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4184B7-25B6-4C43-9EE9-B63BB32B6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931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6199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4184B7-25B6-4C43-9EE9-B63BB32B6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414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9607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684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03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621B95-FEB9-440E-A27F-59F0DB5635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288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2579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4661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0834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3543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6630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0370C-2AEE-3B4D-7C54-65DEA997D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55F3B-8746-560E-1B02-A20CE21C0F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44C8A29-A109-0ACB-5E4B-CF7AD5FD5D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695DFC-D2BB-5D29-AE71-2DB2CBB3C7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024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930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0154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4184B7-25B6-4C43-9EE9-B63BB32B6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404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5258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4087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7: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483" name="Google Shape;48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7631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943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952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761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3990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8BF97-8D40-458C-8F76-AD50C8FE87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2235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hyperlink" Target="mailto:kselenski@treasurer.ca.gov" TargetMode="External"/><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9"/>
        <p:cNvGrpSpPr/>
        <p:nvPr/>
      </p:nvGrpSpPr>
      <p:grpSpPr>
        <a:xfrm>
          <a:off x="0" y="0"/>
          <a:ext cx="0" cy="0"/>
          <a:chOff x="0" y="0"/>
          <a:chExt cx="0" cy="0"/>
        </a:xfrm>
      </p:grpSpPr>
      <p:sp>
        <p:nvSpPr>
          <p:cNvPr id="170" name="Google Shape;170;p55"/>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1" name="Google Shape;171;p55"/>
          <p:cNvSpPr txBox="1">
            <a:spLocks noGrp="1"/>
          </p:cNvSpPr>
          <p:nvPr>
            <p:ph type="body" idx="1"/>
          </p:nvPr>
        </p:nvSpPr>
        <p:spPr>
          <a:xfrm>
            <a:off x="457200" y="1200151"/>
            <a:ext cx="4038600" cy="3394472"/>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172" name="Google Shape;172;p55"/>
          <p:cNvSpPr txBox="1">
            <a:spLocks noGrp="1"/>
          </p:cNvSpPr>
          <p:nvPr>
            <p:ph type="body" idx="2"/>
          </p:nvPr>
        </p:nvSpPr>
        <p:spPr>
          <a:xfrm>
            <a:off x="4648200" y="1200151"/>
            <a:ext cx="4038600" cy="3394472"/>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173" name="Google Shape;173;p55"/>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4" name="Google Shape;174;p55"/>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5" name="Google Shape;175;p55"/>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4"/>
        <p:cNvGrpSpPr/>
        <p:nvPr/>
      </p:nvGrpSpPr>
      <p:grpSpPr>
        <a:xfrm>
          <a:off x="0" y="0"/>
          <a:ext cx="0" cy="0"/>
          <a:chOff x="0" y="0"/>
          <a:chExt cx="0" cy="0"/>
        </a:xfrm>
      </p:grpSpPr>
      <p:sp>
        <p:nvSpPr>
          <p:cNvPr id="225" name="Google Shape;225;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6"/>
        <p:cNvGrpSpPr/>
        <p:nvPr/>
      </p:nvGrpSpPr>
      <p:grpSpPr>
        <a:xfrm>
          <a:off x="0" y="0"/>
          <a:ext cx="0" cy="0"/>
          <a:chOff x="0" y="0"/>
          <a:chExt cx="0" cy="0"/>
        </a:xfrm>
      </p:grpSpPr>
      <p:sp>
        <p:nvSpPr>
          <p:cNvPr id="227" name="Google Shape;227;p3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28" name="Google Shape;228;p3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9" name="Google Shape;22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32" name="Google Shape;232;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3"/>
        <p:cNvGrpSpPr/>
        <p:nvPr/>
      </p:nvGrpSpPr>
      <p:grpSpPr>
        <a:xfrm>
          <a:off x="0" y="0"/>
          <a:ext cx="0" cy="0"/>
          <a:chOff x="0" y="0"/>
          <a:chExt cx="0" cy="0"/>
        </a:xfrm>
      </p:grpSpPr>
      <p:sp>
        <p:nvSpPr>
          <p:cNvPr id="234" name="Google Shape;234;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5" name="Google Shape;235;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6" name="Google Shape;236;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9" name="Google Shape;239;p3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0" name="Google Shape;240;p3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1" name="Google Shape;24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2"/>
        <p:cNvGrpSpPr/>
        <p:nvPr/>
      </p:nvGrpSpPr>
      <p:grpSpPr>
        <a:xfrm>
          <a:off x="0" y="0"/>
          <a:ext cx="0" cy="0"/>
          <a:chOff x="0" y="0"/>
          <a:chExt cx="0" cy="0"/>
        </a:xfrm>
      </p:grpSpPr>
      <p:sp>
        <p:nvSpPr>
          <p:cNvPr id="243" name="Google Shape;243;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4" name="Google Shape;244;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47" name="Google Shape;247;p3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8" name="Google Shape;24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9"/>
        <p:cNvGrpSpPr/>
        <p:nvPr/>
      </p:nvGrpSpPr>
      <p:grpSpPr>
        <a:xfrm>
          <a:off x="0" y="0"/>
          <a:ext cx="0" cy="0"/>
          <a:chOff x="0" y="0"/>
          <a:chExt cx="0" cy="0"/>
        </a:xfrm>
      </p:grpSpPr>
      <p:sp>
        <p:nvSpPr>
          <p:cNvPr id="250" name="Google Shape;250;p4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51" name="Google Shape;251;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2"/>
        <p:cNvGrpSpPr/>
        <p:nvPr/>
      </p:nvGrpSpPr>
      <p:grpSpPr>
        <a:xfrm>
          <a:off x="0" y="0"/>
          <a:ext cx="0" cy="0"/>
          <a:chOff x="0" y="0"/>
          <a:chExt cx="0" cy="0"/>
        </a:xfrm>
      </p:grpSpPr>
      <p:sp>
        <p:nvSpPr>
          <p:cNvPr id="253" name="Google Shape;253;p4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4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55" name="Google Shape;255;p4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56" name="Google Shape;256;p4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57" name="Google Shape;257;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8"/>
        <p:cNvGrpSpPr/>
        <p:nvPr/>
      </p:nvGrpSpPr>
      <p:grpSpPr>
        <a:xfrm>
          <a:off x="0" y="0"/>
          <a:ext cx="0" cy="0"/>
          <a:chOff x="0" y="0"/>
          <a:chExt cx="0" cy="0"/>
        </a:xfrm>
      </p:grpSpPr>
      <p:sp>
        <p:nvSpPr>
          <p:cNvPr id="259" name="Google Shape;259;p4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260" name="Google Shape;260;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6"/>
        <p:cNvGrpSpPr/>
        <p:nvPr/>
      </p:nvGrpSpPr>
      <p:grpSpPr>
        <a:xfrm>
          <a:off x="0" y="0"/>
          <a:ext cx="0" cy="0"/>
          <a:chOff x="0" y="0"/>
          <a:chExt cx="0" cy="0"/>
        </a:xfrm>
      </p:grpSpPr>
      <p:sp>
        <p:nvSpPr>
          <p:cNvPr id="177" name="Google Shape;177;p56"/>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8" name="Google Shape;178;p56"/>
          <p:cNvSpPr txBox="1">
            <a:spLocks noGrp="1"/>
          </p:cNvSpPr>
          <p:nvPr>
            <p:ph type="body" idx="1"/>
          </p:nvPr>
        </p:nvSpPr>
        <p:spPr>
          <a:xfrm>
            <a:off x="457200" y="1151335"/>
            <a:ext cx="4040188" cy="479822"/>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40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300"/>
              </a:spcBef>
              <a:spcAft>
                <a:spcPts val="0"/>
              </a:spcAft>
              <a:buClr>
                <a:schemeClr val="dk1"/>
              </a:buClr>
              <a:buSzPts val="1400"/>
              <a:buNone/>
              <a:defRPr sz="1400" b="1"/>
            </a:lvl3pPr>
            <a:lvl4pPr marL="1828800" lvl="3" indent="-228600" algn="l">
              <a:lnSpc>
                <a:spcPct val="100000"/>
              </a:lnSpc>
              <a:spcBef>
                <a:spcPts val="200"/>
              </a:spcBef>
              <a:spcAft>
                <a:spcPts val="0"/>
              </a:spcAft>
              <a:buClr>
                <a:schemeClr val="dk1"/>
              </a:buClr>
              <a:buSzPts val="1200"/>
              <a:buNone/>
              <a:defRPr sz="1200" b="1"/>
            </a:lvl4pPr>
            <a:lvl5pPr marL="2286000" lvl="4" indent="-228600" algn="l">
              <a:lnSpc>
                <a:spcPct val="100000"/>
              </a:lnSpc>
              <a:spcBef>
                <a:spcPts val="200"/>
              </a:spcBef>
              <a:spcAft>
                <a:spcPts val="0"/>
              </a:spcAft>
              <a:buClr>
                <a:schemeClr val="dk1"/>
              </a:buClr>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179" name="Google Shape;179;p56"/>
          <p:cNvSpPr txBox="1">
            <a:spLocks noGrp="1"/>
          </p:cNvSpPr>
          <p:nvPr>
            <p:ph type="body" idx="2"/>
          </p:nvPr>
        </p:nvSpPr>
        <p:spPr>
          <a:xfrm>
            <a:off x="457200" y="1631156"/>
            <a:ext cx="4040188" cy="2963466"/>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40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180" name="Google Shape;180;p56"/>
          <p:cNvSpPr txBox="1">
            <a:spLocks noGrp="1"/>
          </p:cNvSpPr>
          <p:nvPr>
            <p:ph type="body" idx="3"/>
          </p:nvPr>
        </p:nvSpPr>
        <p:spPr>
          <a:xfrm>
            <a:off x="4645026" y="1151335"/>
            <a:ext cx="4041775" cy="479822"/>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40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300"/>
              </a:spcBef>
              <a:spcAft>
                <a:spcPts val="0"/>
              </a:spcAft>
              <a:buClr>
                <a:schemeClr val="dk1"/>
              </a:buClr>
              <a:buSzPts val="1400"/>
              <a:buNone/>
              <a:defRPr sz="1400" b="1"/>
            </a:lvl3pPr>
            <a:lvl4pPr marL="1828800" lvl="3" indent="-228600" algn="l">
              <a:lnSpc>
                <a:spcPct val="100000"/>
              </a:lnSpc>
              <a:spcBef>
                <a:spcPts val="200"/>
              </a:spcBef>
              <a:spcAft>
                <a:spcPts val="0"/>
              </a:spcAft>
              <a:buClr>
                <a:schemeClr val="dk1"/>
              </a:buClr>
              <a:buSzPts val="1200"/>
              <a:buNone/>
              <a:defRPr sz="1200" b="1"/>
            </a:lvl4pPr>
            <a:lvl5pPr marL="2286000" lvl="4" indent="-228600" algn="l">
              <a:lnSpc>
                <a:spcPct val="100000"/>
              </a:lnSpc>
              <a:spcBef>
                <a:spcPts val="200"/>
              </a:spcBef>
              <a:spcAft>
                <a:spcPts val="0"/>
              </a:spcAft>
              <a:buClr>
                <a:schemeClr val="dk1"/>
              </a:buClr>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181" name="Google Shape;181;p56"/>
          <p:cNvSpPr txBox="1">
            <a:spLocks noGrp="1"/>
          </p:cNvSpPr>
          <p:nvPr>
            <p:ph type="body" idx="4"/>
          </p:nvPr>
        </p:nvSpPr>
        <p:spPr>
          <a:xfrm>
            <a:off x="4645026" y="1631156"/>
            <a:ext cx="4041775" cy="2963466"/>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40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182" name="Google Shape;182;p56"/>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3" name="Google Shape;183;p56"/>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4" name="Google Shape;184;p56"/>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1"/>
        <p:cNvGrpSpPr/>
        <p:nvPr/>
      </p:nvGrpSpPr>
      <p:grpSpPr>
        <a:xfrm>
          <a:off x="0" y="0"/>
          <a:ext cx="0" cy="0"/>
          <a:chOff x="0" y="0"/>
          <a:chExt cx="0" cy="0"/>
        </a:xfrm>
      </p:grpSpPr>
      <p:sp>
        <p:nvSpPr>
          <p:cNvPr id="262" name="Google Shape;262;p4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63" name="Google Shape;263;p4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64" name="Google Shape;264;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516545" y="1200150"/>
            <a:ext cx="8105245" cy="3429000"/>
          </a:xfrm>
        </p:spPr>
        <p:txBody>
          <a:bodyPr>
            <a:noAutofit/>
          </a:bodyPr>
          <a:lstStyle>
            <a:lvl1pPr marL="171450" indent="-171450">
              <a:defRPr/>
            </a:lvl1pPr>
            <a:lvl2pPr marL="400050" indent="-2286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9E21FD8A-4A9E-4FBB-ACCD-9E1FA0B86B46}" type="slidenum">
              <a:rPr lang="en-US" smtClean="0"/>
              <a:pPr/>
              <a:t>‹#›</a:t>
            </a:fld>
            <a:endParaRPr lang="en-US" dirty="0"/>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80731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E21FD8A-4A9E-4FBB-ACCD-9E1FA0B86B46}" type="slidenum">
              <a:rPr lang="en-US" smtClean="0"/>
              <a:pPr/>
              <a:t>‹#›</a:t>
            </a:fld>
            <a:endParaRPr lang="en-US" dirty="0"/>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5217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E21FD8A-4A9E-4FBB-ACCD-9E1FA0B86B46}" type="slidenum">
              <a:rPr lang="en-US" smtClean="0"/>
              <a:pPr/>
              <a:t>‹#›</a:t>
            </a:fld>
            <a:endParaRPr lang="en-US" dirty="0"/>
          </a:p>
        </p:txBody>
      </p:sp>
    </p:spTree>
    <p:extLst>
      <p:ext uri="{BB962C8B-B14F-4D97-AF65-F5344CB8AC3E}">
        <p14:creationId xmlns:p14="http://schemas.microsoft.com/office/powerpoint/2010/main" val="254261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533400" y="1123950"/>
            <a:ext cx="3886200" cy="3429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4"/>
          </p:nvPr>
        </p:nvSpPr>
        <p:spPr>
          <a:xfrm>
            <a:off x="4800600" y="1123950"/>
            <a:ext cx="3886200" cy="3429000"/>
          </a:xfrm>
        </p:spPr>
        <p:txBody>
          <a:bodyPr/>
          <a:lstStyle>
            <a:lvl3pPr marL="569913" indent="-171450">
              <a:defRPr/>
            </a:lvl3pPr>
            <a:lvl4pPr marL="746125" indent="-17145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Number Placeholder 2"/>
          <p:cNvSpPr>
            <a:spLocks noGrp="1"/>
          </p:cNvSpPr>
          <p:nvPr>
            <p:ph type="sldNum" sz="quarter" idx="15"/>
          </p:nvPr>
        </p:nvSpPr>
        <p:spPr/>
        <p:txBody>
          <a:bodyPr/>
          <a:lstStyle/>
          <a:p>
            <a:fld id="{9E21FD8A-4A9E-4FBB-ACCD-9E1FA0B86B46}" type="slidenum">
              <a:rPr lang="en-US" smtClean="0"/>
              <a:pPr/>
              <a:t>‹#›</a:t>
            </a:fld>
            <a:endParaRPr lang="en-US" dirty="0"/>
          </a:p>
        </p:txBody>
      </p:sp>
      <p:sp>
        <p:nvSpPr>
          <p:cNvPr id="4" name="Title 3"/>
          <p:cNvSpPr>
            <a:spLocks noGrp="1"/>
          </p:cNvSpPr>
          <p:nvPr>
            <p:ph type="title"/>
          </p:nvPr>
        </p:nvSpPr>
        <p:spPr>
          <a:xfrm>
            <a:off x="526085" y="314324"/>
            <a:ext cx="7924254" cy="640080"/>
          </a:xfrm>
        </p:spPr>
        <p:txBody>
          <a:bodyPr/>
          <a:lstStyle/>
          <a:p>
            <a:r>
              <a:rPr lang="en-US" dirty="0"/>
              <a:t>Click to edit Master title style</a:t>
            </a:r>
          </a:p>
        </p:txBody>
      </p:sp>
    </p:spTree>
    <p:extLst>
      <p:ext uri="{BB962C8B-B14F-4D97-AF65-F5344CB8AC3E}">
        <p14:creationId xmlns:p14="http://schemas.microsoft.com/office/powerpoint/2010/main" val="395288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lumn">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526808" y="1504950"/>
            <a:ext cx="3849624" cy="3048000"/>
          </a:xfrm>
        </p:spPr>
        <p:txBody>
          <a:bodyPr lIns="4572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4"/>
          </p:nvPr>
        </p:nvSpPr>
        <p:spPr>
          <a:xfrm>
            <a:off x="4800600" y="1504950"/>
            <a:ext cx="3849624" cy="3048000"/>
          </a:xfrm>
        </p:spPr>
        <p:txBody>
          <a:bodyPr lIns="45720"/>
          <a:lstStyle>
            <a:lvl3pPr marL="569913" indent="-171450">
              <a:defRPr/>
            </a:lvl3pPr>
            <a:lvl4pPr marL="746125" indent="-17145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5"/>
          </p:nvPr>
        </p:nvSpPr>
        <p:spPr/>
        <p:txBody>
          <a:bodyPr/>
          <a:lstStyle/>
          <a:p>
            <a:fld id="{9E21FD8A-4A9E-4FBB-ACCD-9E1FA0B86B46}" type="slidenum">
              <a:rPr lang="en-US" smtClean="0"/>
              <a:pPr/>
              <a:t>‹#›</a:t>
            </a:fld>
            <a:endParaRPr lang="en-US" dirty="0"/>
          </a:p>
        </p:txBody>
      </p:sp>
      <p:sp>
        <p:nvSpPr>
          <p:cNvPr id="5" name="Title 4"/>
          <p:cNvSpPr>
            <a:spLocks noGrp="1"/>
          </p:cNvSpPr>
          <p:nvPr>
            <p:ph type="title"/>
          </p:nvPr>
        </p:nvSpPr>
        <p:spPr>
          <a:xfrm>
            <a:off x="526808" y="314324"/>
            <a:ext cx="6414708" cy="640080"/>
          </a:xfrm>
        </p:spPr>
        <p:txBody>
          <a:bodyPr/>
          <a:lstStyle/>
          <a:p>
            <a:r>
              <a:rPr lang="en-US" dirty="0"/>
              <a:t>Click to edit Master title style</a:t>
            </a:r>
          </a:p>
        </p:txBody>
      </p:sp>
      <p:sp>
        <p:nvSpPr>
          <p:cNvPr id="7" name="Text Placeholder 6"/>
          <p:cNvSpPr>
            <a:spLocks noGrp="1"/>
          </p:cNvSpPr>
          <p:nvPr>
            <p:ph type="body" sz="quarter" idx="16" hasCustomPrompt="1"/>
          </p:nvPr>
        </p:nvSpPr>
        <p:spPr>
          <a:xfrm>
            <a:off x="526808" y="1200150"/>
            <a:ext cx="3849624" cy="300444"/>
          </a:xfrm>
          <a:solidFill>
            <a:schemeClr val="bg2"/>
          </a:solidFill>
        </p:spPr>
        <p:txBody>
          <a:bodyPr lIns="45720" anchor="ctr"/>
          <a:lstStyle>
            <a:lvl1pPr marL="0" indent="0" algn="l">
              <a:spcBef>
                <a:spcPts val="0"/>
              </a:spcBef>
              <a:buNone/>
              <a:defRPr b="1">
                <a:solidFill>
                  <a:schemeClr val="bg1"/>
                </a:solidFill>
              </a:defRPr>
            </a:lvl1pPr>
          </a:lstStyle>
          <a:p>
            <a:pPr lvl="0"/>
            <a:r>
              <a:rPr lang="en-US" dirty="0"/>
              <a:t>Title</a:t>
            </a:r>
          </a:p>
        </p:txBody>
      </p:sp>
      <p:sp>
        <p:nvSpPr>
          <p:cNvPr id="12" name="Text Placeholder 6"/>
          <p:cNvSpPr>
            <a:spLocks noGrp="1"/>
          </p:cNvSpPr>
          <p:nvPr>
            <p:ph type="body" sz="quarter" idx="17" hasCustomPrompt="1"/>
          </p:nvPr>
        </p:nvSpPr>
        <p:spPr>
          <a:xfrm>
            <a:off x="4802429" y="1200150"/>
            <a:ext cx="3849624" cy="300444"/>
          </a:xfrm>
          <a:solidFill>
            <a:schemeClr val="bg2"/>
          </a:solidFill>
        </p:spPr>
        <p:txBody>
          <a:bodyPr lIns="45720" anchor="ctr"/>
          <a:lstStyle>
            <a:lvl1pPr marL="0" indent="0" algn="l">
              <a:spcBef>
                <a:spcPts val="0"/>
              </a:spcBef>
              <a:buNone/>
              <a:defRPr b="1">
                <a:solidFill>
                  <a:schemeClr val="bg1"/>
                </a:solidFill>
              </a:defRPr>
            </a:lvl1pPr>
          </a:lstStyle>
          <a:p>
            <a:pPr lvl="0"/>
            <a:r>
              <a:rPr lang="en-US" dirty="0"/>
              <a:t>Title</a:t>
            </a:r>
          </a:p>
        </p:txBody>
      </p:sp>
    </p:spTree>
    <p:extLst>
      <p:ext uri="{BB962C8B-B14F-4D97-AF65-F5344CB8AC3E}">
        <p14:creationId xmlns:p14="http://schemas.microsoft.com/office/powerpoint/2010/main" val="287938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ll Blank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63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04a_Callout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689" t="16705"/>
          <a:stretch/>
        </p:blipFill>
        <p:spPr>
          <a:xfrm>
            <a:off x="-1" y="0"/>
            <a:ext cx="9139311" cy="5162256"/>
          </a:xfrm>
          <a:prstGeom prst="rect">
            <a:avLst/>
          </a:prstGeom>
        </p:spPr>
      </p:pic>
      <p:sp>
        <p:nvSpPr>
          <p:cNvPr id="4" name="Title 4"/>
          <p:cNvSpPr>
            <a:spLocks noGrp="1"/>
          </p:cNvSpPr>
          <p:nvPr>
            <p:ph type="title" hasCustomPrompt="1"/>
          </p:nvPr>
        </p:nvSpPr>
        <p:spPr>
          <a:xfrm>
            <a:off x="0" y="2143125"/>
            <a:ext cx="9144000" cy="857250"/>
          </a:xfrm>
          <a:solidFill>
            <a:srgbClr val="00594F">
              <a:alpha val="69804"/>
            </a:srgbClr>
          </a:solidFill>
          <a:ln>
            <a:noFill/>
          </a:ln>
        </p:spPr>
        <p:txBody>
          <a:bodyPr>
            <a:normAutofit/>
          </a:bodyPr>
          <a:lstStyle>
            <a:lvl1pPr>
              <a:defRPr sz="3200" b="1"/>
            </a:lvl1pPr>
          </a:lstStyle>
          <a:p>
            <a:r>
              <a:rPr lang="en-US" dirty="0"/>
              <a:t>Section Divider Slide</a:t>
            </a:r>
          </a:p>
        </p:txBody>
      </p:sp>
    </p:spTree>
    <p:extLst>
      <p:ext uri="{BB962C8B-B14F-4D97-AF65-F5344CB8AC3E}">
        <p14:creationId xmlns:p14="http://schemas.microsoft.com/office/powerpoint/2010/main" val="419591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En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5865" b="9090"/>
          <a:stretch/>
        </p:blipFill>
        <p:spPr>
          <a:xfrm>
            <a:off x="0" y="-6130"/>
            <a:ext cx="9144000" cy="5181601"/>
          </a:xfrm>
          <a:prstGeom prst="rect">
            <a:avLst/>
          </a:prstGeom>
        </p:spPr>
      </p:pic>
      <p:sp>
        <p:nvSpPr>
          <p:cNvPr id="15" name="Rectangle 14">
            <a:extLst>
              <a:ext uri="{FF2B5EF4-FFF2-40B4-BE49-F238E27FC236}">
                <a16:creationId xmlns:a16="http://schemas.microsoft.com/office/drawing/2014/main" id="{D45D21DD-E3CB-D040-8FA6-73CF0C662397}"/>
              </a:ext>
            </a:extLst>
          </p:cNvPr>
          <p:cNvSpPr/>
          <p:nvPr userDrawn="1"/>
        </p:nvSpPr>
        <p:spPr>
          <a:xfrm>
            <a:off x="-10602" y="2790737"/>
            <a:ext cx="9154602" cy="2384734"/>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3007" y="3195145"/>
            <a:ext cx="256032" cy="256032"/>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29" name="Rectangle 28"/>
          <p:cNvSpPr/>
          <p:nvPr userDrawn="1"/>
        </p:nvSpPr>
        <p:spPr>
          <a:xfrm>
            <a:off x="4235234" y="3184662"/>
            <a:ext cx="1965998" cy="276999"/>
          </a:xfrm>
          <a:prstGeom prst="rect">
            <a:avLst/>
          </a:prstGeom>
          <a:noFill/>
        </p:spPr>
        <p:txBody>
          <a:bodyPr wrap="square" rtlCol="0">
            <a:spAutoFit/>
          </a:bodyPr>
          <a:lstStyle/>
          <a:p>
            <a:pPr lvl="0"/>
            <a:r>
              <a:rPr lang="en-US" sz="1200" u="none" dirty="0">
                <a:solidFill>
                  <a:schemeClr val="tx1">
                    <a:lumMod val="75000"/>
                  </a:schemeClr>
                </a:solidFill>
                <a:latin typeface="Arial" panose="020B0604020202020204" pitchFamily="34" charset="0"/>
                <a:cs typeface="Arial" panose="020B0604020202020204" pitchFamily="34" charset="0"/>
              </a:rPr>
              <a:t>www.calsavers.com</a:t>
            </a:r>
          </a:p>
        </p:txBody>
      </p:sp>
      <p:sp>
        <p:nvSpPr>
          <p:cNvPr id="4" name="Text Placeholder 3"/>
          <p:cNvSpPr>
            <a:spLocks noGrp="1"/>
          </p:cNvSpPr>
          <p:nvPr>
            <p:ph type="body" sz="quarter" idx="15" hasCustomPrompt="1"/>
          </p:nvPr>
        </p:nvSpPr>
        <p:spPr>
          <a:xfrm>
            <a:off x="387685" y="3678629"/>
            <a:ext cx="3246367" cy="1145871"/>
          </a:xfrm>
          <a:prstGeom prst="rect">
            <a:avLst/>
          </a:prstGeom>
        </p:spPr>
        <p:txBody>
          <a:bodyPr lIns="0"/>
          <a:lstStyle>
            <a:lvl1pPr marL="0" indent="0">
              <a:buNone/>
              <a:defRPr sz="1800" baseline="0">
                <a:solidFill>
                  <a:schemeClr val="tx1">
                    <a:lumMod val="75000"/>
                  </a:schemeClr>
                </a:solidFill>
              </a:defRPr>
            </a:lvl1pPr>
            <a:lvl5pPr>
              <a:defRPr/>
            </a:lvl5pPr>
          </a:lstStyle>
          <a:p>
            <a:pPr lvl="0"/>
            <a:r>
              <a:rPr lang="en-US" dirty="0"/>
              <a:t>Presenter name/email</a:t>
            </a:r>
          </a:p>
        </p:txBody>
      </p:sp>
      <p:sp>
        <p:nvSpPr>
          <p:cNvPr id="2" name="TextBox 1"/>
          <p:cNvSpPr txBox="1"/>
          <p:nvPr userDrawn="1"/>
        </p:nvSpPr>
        <p:spPr>
          <a:xfrm>
            <a:off x="387685" y="3105150"/>
            <a:ext cx="6070600" cy="523220"/>
          </a:xfrm>
          <a:prstGeom prst="rect">
            <a:avLst/>
          </a:prstGeom>
          <a:noFill/>
        </p:spPr>
        <p:txBody>
          <a:bodyPr wrap="square" lIns="0" rtlCol="0">
            <a:spAutoFit/>
          </a:bodyPr>
          <a:lstStyle/>
          <a:p>
            <a:pPr marL="0" lvl="0" indent="0" algn="l" defTabSz="914400" rtl="0" eaLnBrk="1" latinLnBrk="0" hangingPunct="1">
              <a:spcBef>
                <a:spcPct val="20000"/>
              </a:spcBef>
              <a:buFont typeface="Arial" panose="020B0604020202020204" pitchFamily="34" charset="0"/>
              <a:buNone/>
            </a:pPr>
            <a:r>
              <a:rPr lang="en-US" sz="2800" b="1" kern="1200" dirty="0">
                <a:solidFill>
                  <a:schemeClr val="bg2"/>
                </a:solidFill>
                <a:latin typeface="+mn-lt"/>
                <a:ea typeface="+mn-ea"/>
                <a:cs typeface="+mn-cs"/>
              </a:rPr>
              <a:t>Thank you</a:t>
            </a:r>
          </a:p>
        </p:txBody>
      </p:sp>
      <p:pic>
        <p:nvPicPr>
          <p:cNvPr id="19" name="Picture 18"/>
          <p:cNvPicPr>
            <a:picLocks noChangeAspect="1"/>
          </p:cNvPicPr>
          <p:nvPr userDrawn="1"/>
        </p:nvPicPr>
        <p:blipFill rotWithShape="1">
          <a:blip r:embed="rId4" cstate="print">
            <a:extLst>
              <a:ext uri="{28A0092B-C50C-407E-A947-70E740481C1C}">
                <a14:useLocalDpi xmlns:a14="http://schemas.microsoft.com/office/drawing/2010/main" val="0"/>
              </a:ext>
            </a:extLst>
          </a:blip>
          <a:srcRect l="36948" t="7037" r="33937" b="50000"/>
          <a:stretch/>
        </p:blipFill>
        <p:spPr>
          <a:xfrm>
            <a:off x="3983068" y="3852308"/>
            <a:ext cx="256032" cy="256032"/>
          </a:xfrm>
          <a:prstGeom prst="rect">
            <a:avLst/>
          </a:prstGeom>
        </p:spPr>
      </p:pic>
      <p:pic>
        <p:nvPicPr>
          <p:cNvPr id="23" name="Picture 22"/>
          <p:cNvPicPr>
            <a:picLocks noChangeAspect="1"/>
          </p:cNvPicPr>
          <p:nvPr userDrawn="1"/>
        </p:nvPicPr>
        <p:blipFill rotWithShape="1">
          <a:blip r:embed="rId5" cstate="print">
            <a:extLst>
              <a:ext uri="{28A0092B-C50C-407E-A947-70E740481C1C}">
                <a14:useLocalDpi xmlns:a14="http://schemas.microsoft.com/office/drawing/2010/main" val="0"/>
              </a:ext>
            </a:extLst>
          </a:blip>
          <a:srcRect l="6830" t="50000" r="62048" b="5556"/>
          <a:stretch/>
        </p:blipFill>
        <p:spPr>
          <a:xfrm>
            <a:off x="3978801" y="4507083"/>
            <a:ext cx="264566" cy="256032"/>
          </a:xfrm>
          <a:prstGeom prst="rect">
            <a:avLst/>
          </a:prstGeom>
        </p:spPr>
      </p:pic>
      <p:pic>
        <p:nvPicPr>
          <p:cNvPr id="24" name="Picture 23"/>
          <p:cNvPicPr>
            <a:picLocks noChangeAspect="1"/>
          </p:cNvPicPr>
          <p:nvPr userDrawn="1"/>
        </p:nvPicPr>
        <p:blipFill rotWithShape="1">
          <a:blip r:embed="rId6" cstate="print">
            <a:extLst>
              <a:ext uri="{28A0092B-C50C-407E-A947-70E740481C1C}">
                <a14:useLocalDpi xmlns:a14="http://schemas.microsoft.com/office/drawing/2010/main" val="0"/>
              </a:ext>
            </a:extLst>
          </a:blip>
          <a:srcRect l="66262" t="50371" r="3619" b="5185"/>
          <a:stretch/>
        </p:blipFill>
        <p:spPr>
          <a:xfrm>
            <a:off x="3978567" y="4192302"/>
            <a:ext cx="265034" cy="256032"/>
          </a:xfrm>
          <a:prstGeom prst="rect">
            <a:avLst/>
          </a:prstGeom>
        </p:spPr>
      </p:pic>
      <p:sp>
        <p:nvSpPr>
          <p:cNvPr id="25" name="TextBox 24"/>
          <p:cNvSpPr txBox="1"/>
          <p:nvPr userDrawn="1"/>
        </p:nvSpPr>
        <p:spPr>
          <a:xfrm>
            <a:off x="4225295" y="3841825"/>
            <a:ext cx="1965997" cy="276999"/>
          </a:xfrm>
          <a:prstGeom prst="rect">
            <a:avLst/>
          </a:prstGeom>
          <a:noFill/>
        </p:spPr>
        <p:txBody>
          <a:bodyPr wrap="square" rtlCol="0">
            <a:spAutoFit/>
          </a:bodyPr>
          <a:lstStyle/>
          <a:p>
            <a:r>
              <a:rPr lang="en-US" sz="1200" dirty="0">
                <a:solidFill>
                  <a:schemeClr val="tx1">
                    <a:lumMod val="75000"/>
                  </a:schemeClr>
                </a:solidFill>
                <a:latin typeface="Arial" panose="020B0604020202020204" pitchFamily="34" charset="0"/>
                <a:cs typeface="Arial" panose="020B0604020202020204" pitchFamily="34" charset="0"/>
              </a:rPr>
              <a:t>@</a:t>
            </a:r>
            <a:r>
              <a:rPr lang="en-US" sz="1200" dirty="0" err="1">
                <a:solidFill>
                  <a:schemeClr val="tx1">
                    <a:lumMod val="75000"/>
                  </a:schemeClr>
                </a:solidFill>
                <a:latin typeface="Arial" panose="020B0604020202020204" pitchFamily="34" charset="0"/>
                <a:cs typeface="Arial" panose="020B0604020202020204" pitchFamily="34" charset="0"/>
              </a:rPr>
              <a:t>CalSavers</a:t>
            </a:r>
            <a:endParaRPr lang="en-US" sz="1200" dirty="0">
              <a:solidFill>
                <a:schemeClr val="tx1">
                  <a:lumMod val="75000"/>
                </a:schemeClr>
              </a:solidFill>
              <a:latin typeface="Arial" panose="020B0604020202020204" pitchFamily="34" charset="0"/>
              <a:cs typeface="Arial" panose="020B0604020202020204" pitchFamily="34" charset="0"/>
            </a:endParaRPr>
          </a:p>
        </p:txBody>
      </p:sp>
      <p:sp>
        <p:nvSpPr>
          <p:cNvPr id="26" name="TextBox 25"/>
          <p:cNvSpPr txBox="1"/>
          <p:nvPr userDrawn="1"/>
        </p:nvSpPr>
        <p:spPr>
          <a:xfrm>
            <a:off x="4225295" y="4181819"/>
            <a:ext cx="1965997" cy="276999"/>
          </a:xfrm>
          <a:prstGeom prst="rect">
            <a:avLst/>
          </a:prstGeom>
          <a:noFill/>
        </p:spPr>
        <p:txBody>
          <a:bodyPr wrap="square" rtlCol="0">
            <a:spAutoFit/>
          </a:bodyPr>
          <a:lstStyle/>
          <a:p>
            <a:r>
              <a:rPr lang="en-US" sz="1200" dirty="0" err="1">
                <a:solidFill>
                  <a:schemeClr val="tx1">
                    <a:lumMod val="75000"/>
                  </a:schemeClr>
                </a:solidFill>
                <a:latin typeface="Arial" panose="020B0604020202020204" pitchFamily="34" charset="0"/>
                <a:cs typeface="Arial" panose="020B0604020202020204" pitchFamily="34" charset="0"/>
              </a:rPr>
              <a:t>CalSavers</a:t>
            </a:r>
            <a:endParaRPr lang="en-US" sz="1200" dirty="0">
              <a:solidFill>
                <a:schemeClr val="tx1">
                  <a:lumMod val="75000"/>
                </a:schemeClr>
              </a:solidFill>
              <a:latin typeface="Arial" panose="020B0604020202020204" pitchFamily="34" charset="0"/>
              <a:cs typeface="Arial" panose="020B0604020202020204" pitchFamily="34" charset="0"/>
            </a:endParaRPr>
          </a:p>
        </p:txBody>
      </p:sp>
      <p:sp>
        <p:nvSpPr>
          <p:cNvPr id="27" name="TextBox 26"/>
          <p:cNvSpPr txBox="1"/>
          <p:nvPr userDrawn="1"/>
        </p:nvSpPr>
        <p:spPr>
          <a:xfrm>
            <a:off x="4225295" y="4496600"/>
            <a:ext cx="1965997" cy="276999"/>
          </a:xfrm>
          <a:prstGeom prst="rect">
            <a:avLst/>
          </a:prstGeom>
          <a:noFill/>
        </p:spPr>
        <p:txBody>
          <a:bodyPr wrap="square" rtlCol="0">
            <a:spAutoFit/>
          </a:bodyPr>
          <a:lstStyle/>
          <a:p>
            <a:r>
              <a:rPr lang="en-US" sz="1200" dirty="0" err="1">
                <a:solidFill>
                  <a:schemeClr val="tx1">
                    <a:lumMod val="75000"/>
                  </a:schemeClr>
                </a:solidFill>
                <a:latin typeface="Arial" panose="020B0604020202020204" pitchFamily="34" charset="0"/>
                <a:cs typeface="Arial" panose="020B0604020202020204" pitchFamily="34" charset="0"/>
              </a:rPr>
              <a:t>CalSavers</a:t>
            </a:r>
            <a:endParaRPr lang="en-US" sz="1200" dirty="0">
              <a:solidFill>
                <a:schemeClr val="tx1">
                  <a:lumMod val="75000"/>
                </a:schemeClr>
              </a:solidFill>
              <a:latin typeface="Arial" panose="020B0604020202020204" pitchFamily="34" charset="0"/>
              <a:cs typeface="Arial" panose="020B0604020202020204" pitchFamily="34" charset="0"/>
            </a:endParaRPr>
          </a:p>
        </p:txBody>
      </p:sp>
      <p:sp>
        <p:nvSpPr>
          <p:cNvPr id="5" name="Rectangle 4"/>
          <p:cNvSpPr/>
          <p:nvPr userDrawn="1"/>
        </p:nvSpPr>
        <p:spPr>
          <a:xfrm>
            <a:off x="4225295" y="3512466"/>
            <a:ext cx="2264851" cy="276999"/>
          </a:xfrm>
          <a:prstGeom prst="rect">
            <a:avLst/>
          </a:prstGeom>
          <a:noFill/>
        </p:spPr>
        <p:txBody>
          <a:bodyPr wrap="square" rtlCol="0">
            <a:spAutoFit/>
          </a:bodyPr>
          <a:lstStyle/>
          <a:p>
            <a:pPr lvl="0"/>
            <a:r>
              <a:rPr lang="en-US" sz="1200" u="none" dirty="0">
                <a:solidFill>
                  <a:schemeClr val="tx1">
                    <a:lumMod val="75000"/>
                  </a:schemeClr>
                </a:solidFill>
                <a:latin typeface="Arial" panose="020B0604020202020204" pitchFamily="34" charset="0"/>
                <a:cs typeface="Arial" panose="020B0604020202020204" pitchFamily="34" charset="0"/>
              </a:rPr>
              <a:t>www.treasurer.ca.gov/scib</a:t>
            </a:r>
            <a:endParaRPr lang="en-US" sz="1200" u="none" dirty="0">
              <a:solidFill>
                <a:schemeClr val="tx1">
                  <a:lumMod val="75000"/>
                </a:schemeClr>
              </a:solidFill>
              <a:latin typeface="Arial" panose="020B0604020202020204" pitchFamily="34" charset="0"/>
              <a:cs typeface="Arial" panose="020B0604020202020204" pitchFamily="34" charset="0"/>
              <a:hlinkClick r:id="rId7"/>
            </a:endParaRPr>
          </a:p>
        </p:txBody>
      </p:sp>
      <p:pic>
        <p:nvPicPr>
          <p:cNvPr id="17" name="Picture 2" descr="california state treasurer seal"/>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962400" y="3501042"/>
            <a:ext cx="297368" cy="2998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7479" y="3907522"/>
            <a:ext cx="2430296" cy="977217"/>
          </a:xfrm>
          <a:prstGeom prst="rect">
            <a:avLst/>
          </a:prstGeom>
        </p:spPr>
      </p:pic>
      <p:pic>
        <p:nvPicPr>
          <p:cNvPr id="20" name="Picture 2" descr="california state treasurer seal"/>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620000" y="3017353"/>
            <a:ext cx="800454" cy="80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62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227E41-CF17-A040-AB5A-3A7EE4AC4202}"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0742E-8165-5E41-B688-9A8128ABF0CC}" type="slidenum">
              <a:rPr lang="en-US" smtClean="0"/>
              <a:t>‹#›</a:t>
            </a:fld>
            <a:endParaRPr lang="en-US"/>
          </a:p>
        </p:txBody>
      </p:sp>
    </p:spTree>
    <p:extLst>
      <p:ext uri="{BB962C8B-B14F-4D97-AF65-F5344CB8AC3E}">
        <p14:creationId xmlns:p14="http://schemas.microsoft.com/office/powerpoint/2010/main" val="24641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5"/>
        <p:cNvGrpSpPr/>
        <p:nvPr/>
      </p:nvGrpSpPr>
      <p:grpSpPr>
        <a:xfrm>
          <a:off x="0" y="0"/>
          <a:ext cx="0" cy="0"/>
          <a:chOff x="0" y="0"/>
          <a:chExt cx="0" cy="0"/>
        </a:xfrm>
      </p:grpSpPr>
      <p:sp>
        <p:nvSpPr>
          <p:cNvPr id="186" name="Google Shape;186;p57"/>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7" name="Google Shape;187;p57"/>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8" name="Google Shape;188;p57"/>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9" name="Google Shape;189;p57"/>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227E41-CF17-A040-AB5A-3A7EE4AC4202}"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0742E-8165-5E41-B688-9A8128ABF0CC}" type="slidenum">
              <a:rPr lang="en-US" smtClean="0"/>
              <a:t>‹#›</a:t>
            </a:fld>
            <a:endParaRPr lang="en-US"/>
          </a:p>
        </p:txBody>
      </p:sp>
    </p:spTree>
    <p:extLst>
      <p:ext uri="{BB962C8B-B14F-4D97-AF65-F5344CB8AC3E}">
        <p14:creationId xmlns:p14="http://schemas.microsoft.com/office/powerpoint/2010/main" val="3113461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227E41-CF17-A040-AB5A-3A7EE4AC4202}"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0742E-8165-5E41-B688-9A8128ABF0CC}" type="slidenum">
              <a:rPr lang="en-US" smtClean="0"/>
              <a:t>‹#›</a:t>
            </a:fld>
            <a:endParaRPr lang="en-US"/>
          </a:p>
        </p:txBody>
      </p:sp>
    </p:spTree>
    <p:extLst>
      <p:ext uri="{BB962C8B-B14F-4D97-AF65-F5344CB8AC3E}">
        <p14:creationId xmlns:p14="http://schemas.microsoft.com/office/powerpoint/2010/main" val="2839566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227E41-CF17-A040-AB5A-3A7EE4AC4202}"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F0742E-8165-5E41-B688-9A8128ABF0CC}" type="slidenum">
              <a:rPr lang="en-US" smtClean="0"/>
              <a:t>‹#›</a:t>
            </a:fld>
            <a:endParaRPr lang="en-US"/>
          </a:p>
        </p:txBody>
      </p:sp>
    </p:spTree>
    <p:extLst>
      <p:ext uri="{BB962C8B-B14F-4D97-AF65-F5344CB8AC3E}">
        <p14:creationId xmlns:p14="http://schemas.microsoft.com/office/powerpoint/2010/main" val="306261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227E41-CF17-A040-AB5A-3A7EE4AC4202}" type="datetimeFigureOut">
              <a:rPr lang="en-US" smtClean="0"/>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F0742E-8165-5E41-B688-9A8128ABF0CC}" type="slidenum">
              <a:rPr lang="en-US" smtClean="0"/>
              <a:t>‹#›</a:t>
            </a:fld>
            <a:endParaRPr lang="en-US"/>
          </a:p>
        </p:txBody>
      </p:sp>
    </p:spTree>
    <p:extLst>
      <p:ext uri="{BB962C8B-B14F-4D97-AF65-F5344CB8AC3E}">
        <p14:creationId xmlns:p14="http://schemas.microsoft.com/office/powerpoint/2010/main" val="3784639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227E41-CF17-A040-AB5A-3A7EE4AC4202}" type="datetimeFigureOut">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F0742E-8165-5E41-B688-9A8128ABF0CC}" type="slidenum">
              <a:rPr lang="en-US" smtClean="0"/>
              <a:t>‹#›</a:t>
            </a:fld>
            <a:endParaRPr lang="en-US"/>
          </a:p>
        </p:txBody>
      </p:sp>
    </p:spTree>
    <p:extLst>
      <p:ext uri="{BB962C8B-B14F-4D97-AF65-F5344CB8AC3E}">
        <p14:creationId xmlns:p14="http://schemas.microsoft.com/office/powerpoint/2010/main" val="42225224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27E41-CF17-A040-AB5A-3A7EE4AC4202}" type="datetimeFigureOut">
              <a:rPr lang="en-US" smtClean="0"/>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F0742E-8165-5E41-B688-9A8128ABF0CC}" type="slidenum">
              <a:rPr lang="en-US" smtClean="0"/>
              <a:t>‹#›</a:t>
            </a:fld>
            <a:endParaRPr lang="en-US"/>
          </a:p>
        </p:txBody>
      </p:sp>
    </p:spTree>
    <p:extLst>
      <p:ext uri="{BB962C8B-B14F-4D97-AF65-F5344CB8AC3E}">
        <p14:creationId xmlns:p14="http://schemas.microsoft.com/office/powerpoint/2010/main" val="1836976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227E41-CF17-A040-AB5A-3A7EE4AC4202}"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F0742E-8165-5E41-B688-9A8128ABF0CC}" type="slidenum">
              <a:rPr lang="en-US" smtClean="0"/>
              <a:t>‹#›</a:t>
            </a:fld>
            <a:endParaRPr lang="en-US"/>
          </a:p>
        </p:txBody>
      </p:sp>
    </p:spTree>
    <p:extLst>
      <p:ext uri="{BB962C8B-B14F-4D97-AF65-F5344CB8AC3E}">
        <p14:creationId xmlns:p14="http://schemas.microsoft.com/office/powerpoint/2010/main" val="279604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227E41-CF17-A040-AB5A-3A7EE4AC4202}"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F0742E-8165-5E41-B688-9A8128ABF0CC}" type="slidenum">
              <a:rPr lang="en-US" smtClean="0"/>
              <a:t>‹#›</a:t>
            </a:fld>
            <a:endParaRPr lang="en-US"/>
          </a:p>
        </p:txBody>
      </p:sp>
    </p:spTree>
    <p:extLst>
      <p:ext uri="{BB962C8B-B14F-4D97-AF65-F5344CB8AC3E}">
        <p14:creationId xmlns:p14="http://schemas.microsoft.com/office/powerpoint/2010/main" val="478006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227E41-CF17-A040-AB5A-3A7EE4AC4202}"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0742E-8165-5E41-B688-9A8128ABF0CC}" type="slidenum">
              <a:rPr lang="en-US" smtClean="0"/>
              <a:t>‹#›</a:t>
            </a:fld>
            <a:endParaRPr lang="en-US"/>
          </a:p>
        </p:txBody>
      </p:sp>
    </p:spTree>
    <p:extLst>
      <p:ext uri="{BB962C8B-B14F-4D97-AF65-F5344CB8AC3E}">
        <p14:creationId xmlns:p14="http://schemas.microsoft.com/office/powerpoint/2010/main" val="29682443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227E41-CF17-A040-AB5A-3A7EE4AC4202}"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0742E-8165-5E41-B688-9A8128ABF0CC}" type="slidenum">
              <a:rPr lang="en-US" smtClean="0"/>
              <a:t>‹#›</a:t>
            </a:fld>
            <a:endParaRPr lang="en-US"/>
          </a:p>
        </p:txBody>
      </p:sp>
    </p:spTree>
    <p:extLst>
      <p:ext uri="{BB962C8B-B14F-4D97-AF65-F5344CB8AC3E}">
        <p14:creationId xmlns:p14="http://schemas.microsoft.com/office/powerpoint/2010/main" val="1868720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4"/>
        <p:cNvGrpSpPr/>
        <p:nvPr/>
      </p:nvGrpSpPr>
      <p:grpSpPr>
        <a:xfrm>
          <a:off x="0" y="0"/>
          <a:ext cx="0" cy="0"/>
          <a:chOff x="0" y="0"/>
          <a:chExt cx="0" cy="0"/>
        </a:xfrm>
      </p:grpSpPr>
      <p:sp>
        <p:nvSpPr>
          <p:cNvPr id="195" name="Google Shape;195;p59"/>
          <p:cNvSpPr txBox="1">
            <a:spLocks noGrp="1"/>
          </p:cNvSpPr>
          <p:nvPr>
            <p:ph type="title"/>
          </p:nvPr>
        </p:nvSpPr>
        <p:spPr>
          <a:xfrm>
            <a:off x="457201" y="204788"/>
            <a:ext cx="3008313" cy="871537"/>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1"/>
              </a:buClr>
              <a:buSzPts val="1500"/>
              <a:buFont typeface="Calibri"/>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6" name="Google Shape;196;p59"/>
          <p:cNvSpPr txBox="1">
            <a:spLocks noGrp="1"/>
          </p:cNvSpPr>
          <p:nvPr>
            <p:ph type="body" idx="1"/>
          </p:nvPr>
        </p:nvSpPr>
        <p:spPr>
          <a:xfrm>
            <a:off x="3575050" y="204788"/>
            <a:ext cx="5111750" cy="4389835"/>
          </a:xfrm>
          <a:prstGeom prst="rect">
            <a:avLst/>
          </a:prstGeom>
          <a:noFill/>
          <a:ln>
            <a:noFill/>
          </a:ln>
        </p:spPr>
        <p:txBody>
          <a:bodyPr spcFirstLastPara="1" wrap="square" lIns="68575" tIns="34275" rIns="68575" bIns="34275" anchor="t" anchorCtr="0">
            <a:normAutofit/>
          </a:bodyPr>
          <a:lstStyle>
            <a:lvl1pPr marL="457200" lvl="0" indent="-381000" algn="l">
              <a:lnSpc>
                <a:spcPct val="100000"/>
              </a:lnSpc>
              <a:spcBef>
                <a:spcPts val="500"/>
              </a:spcBef>
              <a:spcAft>
                <a:spcPts val="0"/>
              </a:spcAft>
              <a:buClr>
                <a:schemeClr val="dk1"/>
              </a:buClr>
              <a:buSzPts val="2400"/>
              <a:buChar char="•"/>
              <a:defRPr sz="2400"/>
            </a:lvl1pPr>
            <a:lvl2pPr marL="914400" lvl="1" indent="-361950" algn="l">
              <a:lnSpc>
                <a:spcPct val="100000"/>
              </a:lnSpc>
              <a:spcBef>
                <a:spcPts val="400"/>
              </a:spcBef>
              <a:spcAft>
                <a:spcPts val="0"/>
              </a:spcAft>
              <a:buClr>
                <a:schemeClr val="dk1"/>
              </a:buClr>
              <a:buSzPts val="2100"/>
              <a:buChar char="–"/>
              <a:defRPr sz="2100"/>
            </a:lvl2pPr>
            <a:lvl3pPr marL="1371600" lvl="2" indent="-342900" algn="l">
              <a:lnSpc>
                <a:spcPct val="100000"/>
              </a:lnSpc>
              <a:spcBef>
                <a:spcPts val="400"/>
              </a:spcBef>
              <a:spcAft>
                <a:spcPts val="0"/>
              </a:spcAft>
              <a:buClr>
                <a:schemeClr val="dk1"/>
              </a:buClr>
              <a:buSzPts val="1800"/>
              <a:buChar char="•"/>
              <a:defRPr sz="18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197" name="Google Shape;197;p59"/>
          <p:cNvSpPr txBox="1">
            <a:spLocks noGrp="1"/>
          </p:cNvSpPr>
          <p:nvPr>
            <p:ph type="body" idx="2"/>
          </p:nvPr>
        </p:nvSpPr>
        <p:spPr>
          <a:xfrm>
            <a:off x="457201" y="1076326"/>
            <a:ext cx="3008313" cy="3518297"/>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200"/>
              </a:spcBef>
              <a:spcAft>
                <a:spcPts val="0"/>
              </a:spcAft>
              <a:buClr>
                <a:schemeClr val="dk1"/>
              </a:buClr>
              <a:buSzPts val="1100"/>
              <a:buNone/>
              <a:defRPr sz="11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198" name="Google Shape;198;p59"/>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9" name="Google Shape;199;p59"/>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0" name="Google Shape;200;p59"/>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1"/>
        <p:cNvGrpSpPr/>
        <p:nvPr/>
      </p:nvGrpSpPr>
      <p:grpSpPr>
        <a:xfrm>
          <a:off x="0" y="0"/>
          <a:ext cx="0" cy="0"/>
          <a:chOff x="0" y="0"/>
          <a:chExt cx="0" cy="0"/>
        </a:xfrm>
      </p:grpSpPr>
      <p:sp>
        <p:nvSpPr>
          <p:cNvPr id="202" name="Google Shape;202;p60"/>
          <p:cNvSpPr txBox="1">
            <a:spLocks noGrp="1"/>
          </p:cNvSpPr>
          <p:nvPr>
            <p:ph type="title"/>
          </p:nvPr>
        </p:nvSpPr>
        <p:spPr>
          <a:xfrm>
            <a:off x="1792288" y="3600450"/>
            <a:ext cx="5486400" cy="425053"/>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1"/>
              </a:buClr>
              <a:buSzPts val="1500"/>
              <a:buFont typeface="Calibri"/>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3" name="Google Shape;203;p60"/>
          <p:cNvSpPr>
            <a:spLocks noGrp="1"/>
          </p:cNvSpPr>
          <p:nvPr>
            <p:ph type="pic" idx="2"/>
          </p:nvPr>
        </p:nvSpPr>
        <p:spPr>
          <a:xfrm>
            <a:off x="1792288" y="459581"/>
            <a:ext cx="5486400" cy="3086100"/>
          </a:xfrm>
          <a:prstGeom prst="rect">
            <a:avLst/>
          </a:prstGeom>
          <a:noFill/>
          <a:ln>
            <a:noFill/>
          </a:ln>
        </p:spPr>
      </p:sp>
      <p:sp>
        <p:nvSpPr>
          <p:cNvPr id="204" name="Google Shape;204;p60"/>
          <p:cNvSpPr txBox="1">
            <a:spLocks noGrp="1"/>
          </p:cNvSpPr>
          <p:nvPr>
            <p:ph type="body" idx="1"/>
          </p:nvPr>
        </p:nvSpPr>
        <p:spPr>
          <a:xfrm>
            <a:off x="1792288" y="4025503"/>
            <a:ext cx="5486400" cy="603646"/>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200"/>
              </a:spcBef>
              <a:spcAft>
                <a:spcPts val="0"/>
              </a:spcAft>
              <a:buClr>
                <a:schemeClr val="dk1"/>
              </a:buClr>
              <a:buSzPts val="1100"/>
              <a:buNone/>
              <a:defRPr sz="11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205" name="Google Shape;205;p60"/>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6" name="Google Shape;206;p60"/>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7" name="Google Shape;207;p60"/>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8"/>
        <p:cNvGrpSpPr/>
        <p:nvPr/>
      </p:nvGrpSpPr>
      <p:grpSpPr>
        <a:xfrm>
          <a:off x="0" y="0"/>
          <a:ext cx="0" cy="0"/>
          <a:chOff x="0" y="0"/>
          <a:chExt cx="0" cy="0"/>
        </a:xfrm>
      </p:grpSpPr>
      <p:sp>
        <p:nvSpPr>
          <p:cNvPr id="209" name="Google Shape;209;p61"/>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 name="Google Shape;210;p61"/>
          <p:cNvSpPr txBox="1">
            <a:spLocks noGrp="1"/>
          </p:cNvSpPr>
          <p:nvPr>
            <p:ph type="body" idx="1"/>
          </p:nvPr>
        </p:nvSpPr>
        <p:spPr>
          <a:xfrm rot="5400000">
            <a:off x="2874764" y="-1217413"/>
            <a:ext cx="3394472" cy="82296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211" name="Google Shape;211;p61"/>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2" name="Google Shape;212;p61"/>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3" name="Google Shape;213;p61"/>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4"/>
        <p:cNvGrpSpPr/>
        <p:nvPr/>
      </p:nvGrpSpPr>
      <p:grpSpPr>
        <a:xfrm>
          <a:off x="0" y="0"/>
          <a:ext cx="0" cy="0"/>
          <a:chOff x="0" y="0"/>
          <a:chExt cx="0" cy="0"/>
        </a:xfrm>
      </p:grpSpPr>
      <p:sp>
        <p:nvSpPr>
          <p:cNvPr id="215" name="Google Shape;215;p62"/>
          <p:cNvSpPr txBox="1">
            <a:spLocks noGrp="1"/>
          </p:cNvSpPr>
          <p:nvPr>
            <p:ph type="title"/>
          </p:nvPr>
        </p:nvSpPr>
        <p:spPr>
          <a:xfrm rot="5400000">
            <a:off x="5463778" y="1371601"/>
            <a:ext cx="4388644" cy="20574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6" name="Google Shape;216;p62"/>
          <p:cNvSpPr txBox="1">
            <a:spLocks noGrp="1"/>
          </p:cNvSpPr>
          <p:nvPr>
            <p:ph type="body" idx="1"/>
          </p:nvPr>
        </p:nvSpPr>
        <p:spPr>
          <a:xfrm rot="5400000">
            <a:off x="1272778" y="-609599"/>
            <a:ext cx="4388644" cy="60198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217" name="Google Shape;217;p62"/>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8" name="Google Shape;218;p62"/>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9" name="Google Shape;219;p62"/>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19"/>
          <p:cNvSpPr txBox="1">
            <a:spLocks noGrp="1"/>
          </p:cNvSpPr>
          <p:nvPr>
            <p:ph type="ctrTitle"/>
          </p:nvPr>
        </p:nvSpPr>
        <p:spPr>
          <a:xfrm>
            <a:off x="427894" y="397576"/>
            <a:ext cx="5267700" cy="1299000"/>
          </a:xfrm>
          <a:prstGeom prst="rect">
            <a:avLst/>
          </a:prstGeom>
          <a:noFill/>
          <a:ln>
            <a:noFill/>
          </a:ln>
        </p:spPr>
        <p:txBody>
          <a:bodyPr spcFirstLastPara="1" wrap="square" lIns="68575" tIns="34275" rIns="68575" bIns="34275" anchor="t" anchorCtr="0">
            <a:normAutofit/>
          </a:bodyPr>
          <a:lstStyle>
            <a:lvl1pPr lvl="0" algn="l">
              <a:lnSpc>
                <a:spcPct val="100000"/>
              </a:lnSpc>
              <a:spcBef>
                <a:spcPts val="0"/>
              </a:spcBef>
              <a:spcAft>
                <a:spcPts val="0"/>
              </a:spcAft>
              <a:buClr>
                <a:schemeClr val="lt1"/>
              </a:buClr>
              <a:buSzPts val="2700"/>
              <a:buFont typeface="Helvetica Neue"/>
              <a:buNone/>
              <a:defRPr b="1" i="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 name="Google Shape;14;p19"/>
          <p:cNvSpPr txBox="1">
            <a:spLocks noGrp="1"/>
          </p:cNvSpPr>
          <p:nvPr>
            <p:ph type="subTitle" idx="1"/>
          </p:nvPr>
        </p:nvSpPr>
        <p:spPr>
          <a:xfrm>
            <a:off x="427894" y="1859524"/>
            <a:ext cx="5267700" cy="734100"/>
          </a:xfrm>
          <a:prstGeom prst="rect">
            <a:avLst/>
          </a:prstGeom>
          <a:noFill/>
          <a:ln>
            <a:noFill/>
          </a:ln>
        </p:spPr>
        <p:txBody>
          <a:bodyPr spcFirstLastPara="1" wrap="square" lIns="68575" tIns="34275" rIns="68575" bIns="34275" anchor="t" anchorCtr="0">
            <a:normAutofit/>
          </a:bodyPr>
          <a:lstStyle>
            <a:lvl1pPr lvl="0" algn="l">
              <a:lnSpc>
                <a:spcPct val="100000"/>
              </a:lnSpc>
              <a:spcBef>
                <a:spcPts val="500"/>
              </a:spcBef>
              <a:spcAft>
                <a:spcPts val="0"/>
              </a:spcAft>
              <a:buClr>
                <a:schemeClr val="lt1"/>
              </a:buClr>
              <a:buSzPts val="2300"/>
              <a:buNone/>
              <a:defRPr sz="2300" b="1" i="0">
                <a:solidFill>
                  <a:schemeClr val="lt1"/>
                </a:solidFill>
                <a:latin typeface="Helvetica Neue"/>
                <a:ea typeface="Helvetica Neue"/>
                <a:cs typeface="Helvetica Neue"/>
                <a:sym typeface="Helvetica Neue"/>
              </a:defRPr>
            </a:lvl1pPr>
            <a:lvl2pPr lvl="1" algn="ctr">
              <a:lnSpc>
                <a:spcPct val="100000"/>
              </a:lnSpc>
              <a:spcBef>
                <a:spcPts val="400"/>
              </a:spcBef>
              <a:spcAft>
                <a:spcPts val="0"/>
              </a:spcAft>
              <a:buClr>
                <a:srgbClr val="888888"/>
              </a:buClr>
              <a:buSzPts val="2100"/>
              <a:buNone/>
              <a:defRPr>
                <a:solidFill>
                  <a:srgbClr val="888888"/>
                </a:solidFill>
              </a:defRPr>
            </a:lvl2pPr>
            <a:lvl3pPr lvl="2" algn="ctr">
              <a:lnSpc>
                <a:spcPct val="100000"/>
              </a:lnSpc>
              <a:spcBef>
                <a:spcPts val="40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15" name="Google Shape;15;p19"/>
          <p:cNvSpPr txBox="1">
            <a:spLocks noGrp="1"/>
          </p:cNvSpPr>
          <p:nvPr>
            <p:ph type="sldNum" idx="12"/>
          </p:nvPr>
        </p:nvSpPr>
        <p:spPr>
          <a:xfrm>
            <a:off x="427894" y="4593487"/>
            <a:ext cx="3930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8165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227E41-CF17-A040-AB5A-3A7EE4AC4202}"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0742E-8165-5E41-B688-9A8128ABF0CC}" type="slidenum">
              <a:rPr lang="en-US" smtClean="0"/>
              <a:t>‹#›</a:t>
            </a:fld>
            <a:endParaRPr lang="en-US"/>
          </a:p>
        </p:txBody>
      </p:sp>
    </p:spTree>
    <p:extLst>
      <p:ext uri="{BB962C8B-B14F-4D97-AF65-F5344CB8AC3E}">
        <p14:creationId xmlns:p14="http://schemas.microsoft.com/office/powerpoint/2010/main" val="4267011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3.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2.jpeg"/><Relationship Id="rId5" Type="http://schemas.openxmlformats.org/officeDocument/2006/relationships/slideLayout" Target="../slideLayouts/slideLayout25.xml"/><Relationship Id="rId10" Type="http://schemas.openxmlformats.org/officeDocument/2006/relationships/image" Target="../media/image1.emf"/><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sp>
        <p:nvSpPr>
          <p:cNvPr id="152" name="Google Shape;152;p30"/>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3" name="Google Shape;153;p30"/>
          <p:cNvSpPr txBox="1">
            <a:spLocks noGrp="1"/>
          </p:cNvSpPr>
          <p:nvPr>
            <p:ph type="body" idx="1"/>
          </p:nvPr>
        </p:nvSpPr>
        <p:spPr>
          <a:xfrm>
            <a:off x="457200" y="1200151"/>
            <a:ext cx="8229600" cy="3394472"/>
          </a:xfrm>
          <a:prstGeom prst="rect">
            <a:avLst/>
          </a:prstGeom>
          <a:noFill/>
          <a:ln>
            <a:noFill/>
          </a:ln>
        </p:spPr>
        <p:txBody>
          <a:bodyPr spcFirstLastPara="1" wrap="square" lIns="68575" tIns="34275" rIns="68575" bIns="34275" anchor="t" anchorCtr="0">
            <a:normAutofit/>
          </a:bodyPr>
          <a:lstStyle>
            <a:lvl1pPr marL="457200" marR="0" lvl="0"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54" name="Google Shape;154;p30"/>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55" name="Google Shape;155;p30"/>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56" name="Google Shape;156;p30"/>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80" r:id="rId4"/>
    <p:sldLayoutId id="2147483681" r:id="rId5"/>
    <p:sldLayoutId id="2147483682" r:id="rId6"/>
    <p:sldLayoutId id="2147483683" r:id="rId7"/>
    <p:sldLayoutId id="2147483727" r:id="rId8"/>
    <p:sldLayoutId id="214748391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0"/>
        <p:cNvGrpSpPr/>
        <p:nvPr/>
      </p:nvGrpSpPr>
      <p:grpSpPr>
        <a:xfrm>
          <a:off x="0" y="0"/>
          <a:ext cx="0" cy="0"/>
          <a:chOff x="0" y="0"/>
          <a:chExt cx="0" cy="0"/>
        </a:xfrm>
      </p:grpSpPr>
      <p:sp>
        <p:nvSpPr>
          <p:cNvPr id="221" name="Google Shape;221;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22" name="Google Shape;222;p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23" name="Google Shape;22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5367738" y="5053946"/>
            <a:ext cx="3776263" cy="91440"/>
          </a:xfrm>
          <a:prstGeom prst="rect">
            <a:avLst/>
          </a:prstGeom>
          <a:solidFill>
            <a:srgbClr val="846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149887" y="5053946"/>
            <a:ext cx="3217851" cy="91440"/>
          </a:xfrm>
          <a:prstGeom prst="rect">
            <a:avLst/>
          </a:prstGeom>
          <a:solidFill>
            <a:srgbClr val="E1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5052328"/>
            <a:ext cx="2149887" cy="91440"/>
          </a:xfrm>
          <a:prstGeom prst="rect">
            <a:avLst/>
          </a:prstGeom>
          <a:solidFill>
            <a:srgbClr val="B5A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19493" y="314324"/>
            <a:ext cx="6414708" cy="640080"/>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522969" y="1280160"/>
            <a:ext cx="8106318" cy="336423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Slide Number Placeholder 5"/>
          <p:cNvSpPr>
            <a:spLocks noGrp="1"/>
          </p:cNvSpPr>
          <p:nvPr>
            <p:ph type="sldNum" sz="quarter" idx="4"/>
          </p:nvPr>
        </p:nvSpPr>
        <p:spPr>
          <a:xfrm>
            <a:off x="8756430" y="4882134"/>
            <a:ext cx="311370" cy="128016"/>
          </a:xfrm>
          <a:prstGeom prst="rect">
            <a:avLst/>
          </a:prstGeom>
        </p:spPr>
        <p:txBody>
          <a:bodyPr lIns="0" tIns="0" rIns="0" bIns="0"/>
          <a:lstStyle>
            <a:lvl1pPr algn="r">
              <a:defRPr lang="en-US" sz="800" kern="1200" smtClean="0">
                <a:solidFill>
                  <a:schemeClr val="tx1"/>
                </a:solidFill>
                <a:latin typeface="Arial" panose="020B0604020202020204" pitchFamily="34" charset="0"/>
                <a:ea typeface="+mn-ea"/>
                <a:cs typeface="Arial" panose="020B0604020202020204" pitchFamily="34" charset="0"/>
              </a:defRPr>
            </a:lvl1pPr>
          </a:lstStyle>
          <a:p>
            <a:fld id="{9E21FD8A-4A9E-4FBB-ACCD-9E1FA0B86B46}" type="slidenum">
              <a:rPr lang="en-US" smtClean="0"/>
              <a:pPr/>
              <a:t>‹#›</a:t>
            </a:fld>
            <a:endParaRPr lang="en-US" dirty="0"/>
          </a:p>
        </p:txBody>
      </p:sp>
      <p:pic>
        <p:nvPicPr>
          <p:cNvPr id="8" name="Picture 7">
            <a:extLst>
              <a:ext uri="{FF2B5EF4-FFF2-40B4-BE49-F238E27FC236}">
                <a16:creationId xmlns:a16="http://schemas.microsoft.com/office/drawing/2014/main" id="{E091A108-457C-4087-916D-7FDD11DE7668}"/>
              </a:ext>
            </a:extLst>
          </p:cNvPr>
          <p:cNvPicPr>
            <a:picLocks noChangeAspect="1"/>
          </p:cNvPicPr>
          <p:nvPr userDrawn="1"/>
        </p:nvPicPr>
        <p:blipFill rotWithShape="1">
          <a:blip r:embed="rId10">
            <a:alphaModFix amt="33000"/>
          </a:blip>
          <a:srcRect l="50000"/>
          <a:stretch/>
        </p:blipFill>
        <p:spPr>
          <a:xfrm>
            <a:off x="0" y="3641962"/>
            <a:ext cx="696369" cy="1504950"/>
          </a:xfrm>
          <a:prstGeom prst="rect">
            <a:avLst/>
          </a:prstGeom>
        </p:spPr>
      </p:pic>
      <p:pic>
        <p:nvPicPr>
          <p:cNvPr id="19" name="Picture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031975" y="233894"/>
            <a:ext cx="498763" cy="502920"/>
          </a:xfrm>
          <a:prstGeom prst="rect">
            <a:avLst/>
          </a:prstGeom>
        </p:spPr>
      </p:pic>
      <p:pic>
        <p:nvPicPr>
          <p:cNvPr id="20" name="Picture 1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662833" y="263412"/>
            <a:ext cx="1097951" cy="441484"/>
          </a:xfrm>
          <a:prstGeom prst="rect">
            <a:avLst/>
          </a:prstGeom>
        </p:spPr>
      </p:pic>
    </p:spTree>
    <p:extLst>
      <p:ext uri="{BB962C8B-B14F-4D97-AF65-F5344CB8AC3E}">
        <p14:creationId xmlns:p14="http://schemas.microsoft.com/office/powerpoint/2010/main" val="320232619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lang="en-US" sz="2200" b="1" kern="1200" dirty="0">
          <a:solidFill>
            <a:schemeClr val="tx1">
              <a:lumMod val="75000"/>
            </a:schemeClr>
          </a:solidFill>
          <a:latin typeface="Arial" panose="020B0604020202020204" pitchFamily="34" charset="0"/>
          <a:ea typeface="+mj-ea"/>
          <a:cs typeface="Arial" panose="020B0604020202020204" pitchFamily="34" charset="0"/>
        </a:defRPr>
      </a:lvl1pPr>
    </p:titleStyle>
    <p:bodyStyle>
      <a:lvl1pPr marL="171450" indent="-171450" algn="l" defTabSz="914400" rtl="0" eaLnBrk="1" latinLnBrk="0" hangingPunct="1">
        <a:spcBef>
          <a:spcPts val="600"/>
        </a:spcBef>
        <a:buFont typeface="Arial" panose="020B0604020202020204" pitchFamily="34" charset="0"/>
        <a:buChar char="•"/>
        <a:defRPr lang="en-US" sz="1400" kern="1200" dirty="0" smtClean="0">
          <a:solidFill>
            <a:schemeClr val="tx1">
              <a:lumMod val="75000"/>
            </a:schemeClr>
          </a:solidFill>
          <a:latin typeface="+mn-lt"/>
          <a:ea typeface="+mn-ea"/>
          <a:cs typeface="+mn-cs"/>
        </a:defRPr>
      </a:lvl1pPr>
      <a:lvl2pPr marL="400050" indent="-228600" algn="l" defTabSz="914400" rtl="0" eaLnBrk="1" latinLnBrk="0" hangingPunct="1">
        <a:spcBef>
          <a:spcPts val="600"/>
        </a:spcBef>
        <a:buFont typeface="Arial" panose="020B0604020202020204" pitchFamily="34" charset="0"/>
        <a:buChar char="‒"/>
        <a:tabLst/>
        <a:defRPr lang="en-US" sz="1400" kern="1200" dirty="0" smtClean="0">
          <a:solidFill>
            <a:schemeClr val="tx1">
              <a:lumMod val="75000"/>
            </a:schemeClr>
          </a:solidFill>
          <a:latin typeface="+mn-lt"/>
          <a:ea typeface="+mn-ea"/>
          <a:cs typeface="+mn-cs"/>
        </a:defRPr>
      </a:lvl2pPr>
      <a:lvl3pPr marL="569913" indent="-171450" algn="l" defTabSz="914400" rtl="0" eaLnBrk="1" latinLnBrk="0" hangingPunct="1">
        <a:spcBef>
          <a:spcPts val="600"/>
        </a:spcBef>
        <a:buFont typeface="Arial" panose="020B0604020202020204" pitchFamily="34" charset="0"/>
        <a:buChar char="•"/>
        <a:defRPr lang="en-US" sz="1400" kern="1200" dirty="0" smtClean="0">
          <a:solidFill>
            <a:schemeClr val="tx1">
              <a:lumMod val="75000"/>
            </a:schemeClr>
          </a:solidFill>
          <a:latin typeface="+mn-lt"/>
          <a:ea typeface="+mn-ea"/>
          <a:cs typeface="+mn-cs"/>
        </a:defRPr>
      </a:lvl3pPr>
      <a:lvl4pPr marL="800100" indent="-225425" algn="l" defTabSz="914400" rtl="0" eaLnBrk="1" latinLnBrk="0" hangingPunct="1">
        <a:spcBef>
          <a:spcPts val="600"/>
        </a:spcBef>
        <a:buFont typeface="Arial" panose="020B0604020202020204" pitchFamily="34" charset="0"/>
        <a:buChar char="‒"/>
        <a:defRPr lang="en-US" sz="1400" kern="1200" dirty="0" smtClean="0">
          <a:solidFill>
            <a:schemeClr val="tx1">
              <a:lumMod val="7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lang="en-US" sz="14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6227E41-CF17-A040-AB5A-3A7EE4AC4202}" type="datetimeFigureOut">
              <a:rPr lang="en-US" smtClean="0"/>
              <a:t>10/2/2024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3F0742E-8165-5E41-B688-9A8128ABF0CC}" type="slidenum">
              <a:rPr lang="en-US" smtClean="0"/>
              <a:t>‹#›</a:t>
            </a:fld>
            <a:endParaRPr lang="en-US"/>
          </a:p>
        </p:txBody>
      </p:sp>
    </p:spTree>
    <p:extLst>
      <p:ext uri="{BB962C8B-B14F-4D97-AF65-F5344CB8AC3E}">
        <p14:creationId xmlns:p14="http://schemas.microsoft.com/office/powerpoint/2010/main" val="4074872170"/>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19.png"/><Relationship Id="rId7"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hyperlink" Target="https://www.pewtrusts.org/en/research-and-analysis/articles/2020/07/30/employers-express-satisfaction-with-new-oregon-retirement-savings-program" TargetMode="External"/><Relationship Id="rId4" Type="http://schemas.openxmlformats.org/officeDocument/2006/relationships/hyperlink" Target="https://www.nirsonline.org/reports/stateprograms2024/"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cri.georgetown.edu/states/state-data/current-year/" TargetMode="External"/><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hyperlink" Target="https://cri.georgetown.edu/wp-content/uploads/2024/08/Bloomfield-Goodman-Rao-Slavov-2024-Georgetown-CRI-WP.pdf" TargetMode="External"/><Relationship Id="rId5" Type="http://schemas.openxmlformats.org/officeDocument/2006/relationships/hyperlink" Target="https://www.nber.org/papers/w31398" TargetMode="External"/><Relationship Id="rId4" Type="http://schemas.openxmlformats.org/officeDocument/2006/relationships/hyperlink" Target="https://www.pewtrusts.org/en/research-and-analysis/articles/2023/04/14/state-automated-retirement-savings-programs-continue-to-complement-private-market-plan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hyperlink" Target="https://cri.georgetown.edu/" TargetMode="External"/><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jpg"/><Relationship Id="rId4" Type="http://schemas.openxmlformats.org/officeDocument/2006/relationships/image" Target="../media/image15.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8" Type="http://schemas.openxmlformats.org/officeDocument/2006/relationships/hyperlink" Target="https://twitter.com/cri_states" TargetMode="External"/><Relationship Id="rId3" Type="http://schemas.openxmlformats.org/officeDocument/2006/relationships/image" Target="../media/image19.png"/><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hyperlink" Target="https://www.linkedin.com/company/3742932?trk=tyah&amp;trkInfo=tarId:1421839775291,tas:Center%20for%20Retirement%20Initiatives%20,idx:1-1-1" TargetMode="External"/><Relationship Id="rId5" Type="http://schemas.openxmlformats.org/officeDocument/2006/relationships/image" Target="../media/image50.png"/><Relationship Id="rId4" Type="http://schemas.openxmlformats.org/officeDocument/2006/relationships/hyperlink" Target="https://www.facebook.com/GeorgetownCRI" TargetMode="External"/><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
          <p:cNvSpPr/>
          <p:nvPr/>
        </p:nvSpPr>
        <p:spPr>
          <a:xfrm>
            <a:off x="-54187" y="0"/>
            <a:ext cx="9198187" cy="5412015"/>
          </a:xfrm>
          <a:prstGeom prst="rect">
            <a:avLst/>
          </a:prstGeom>
          <a:solidFill>
            <a:srgbClr val="012169"/>
          </a:solidFill>
          <a:ln w="25400" cap="flat" cmpd="sng">
            <a:solidFill>
              <a:srgbClr val="01216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81" name="Google Shape;281;p1"/>
          <p:cNvSpPr/>
          <p:nvPr/>
        </p:nvSpPr>
        <p:spPr>
          <a:xfrm>
            <a:off x="-67733" y="0"/>
            <a:ext cx="9211733" cy="496389"/>
          </a:xfrm>
          <a:prstGeom prst="rect">
            <a:avLst/>
          </a:prstGeom>
          <a:solidFill>
            <a:srgbClr val="86787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dirty="0">
                <a:solidFill>
                  <a:srgbClr val="FFFFFF"/>
                </a:solidFill>
                <a:latin typeface="Calibri"/>
                <a:ea typeface="Calibri"/>
                <a:cs typeface="Calibri"/>
                <a:sym typeface="Calibri"/>
              </a:rPr>
              <a:t>cri.georgetown.edu</a:t>
            </a:r>
            <a:endParaRPr sz="1100" b="0" i="0" u="none" strike="noStrike" cap="none" dirty="0">
              <a:solidFill>
                <a:srgbClr val="000000"/>
              </a:solidFill>
              <a:latin typeface="Arial"/>
              <a:ea typeface="Arial"/>
              <a:cs typeface="Arial"/>
              <a:sym typeface="Arial"/>
            </a:endParaRPr>
          </a:p>
        </p:txBody>
      </p:sp>
      <p:sp>
        <p:nvSpPr>
          <p:cNvPr id="282" name="Google Shape;282;p1"/>
          <p:cNvSpPr/>
          <p:nvPr/>
        </p:nvSpPr>
        <p:spPr>
          <a:xfrm>
            <a:off x="-69273" y="2327565"/>
            <a:ext cx="9213274" cy="3073926"/>
          </a:xfrm>
          <a:prstGeom prst="rect">
            <a:avLst/>
          </a:prstGeom>
          <a:solidFill>
            <a:srgbClr val="86787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83" name="Google Shape;283;p1"/>
          <p:cNvSpPr txBox="1"/>
          <p:nvPr/>
        </p:nvSpPr>
        <p:spPr>
          <a:xfrm>
            <a:off x="-346364" y="2385937"/>
            <a:ext cx="10077369" cy="2920353"/>
          </a:xfrm>
          <a:prstGeom prst="rect">
            <a:avLst/>
          </a:prstGeom>
          <a:noFill/>
          <a:ln>
            <a:noFill/>
          </a:ln>
        </p:spPr>
        <p:txBody>
          <a:bodyPr spcFirstLastPara="1" wrap="square" lIns="68575" tIns="34275" rIns="68575" bIns="34275" anchor="t" anchorCtr="0">
            <a:normAutofit fontScale="25000" lnSpcReduction="20000"/>
          </a:bodyPr>
          <a:lstStyle/>
          <a:p>
            <a:pPr marL="0" marR="0" lvl="0" indent="0" algn="ctr" rtl="0">
              <a:lnSpc>
                <a:spcPct val="100000"/>
              </a:lnSpc>
              <a:spcBef>
                <a:spcPts val="0"/>
              </a:spcBef>
              <a:spcAft>
                <a:spcPts val="0"/>
              </a:spcAft>
              <a:buClr>
                <a:srgbClr val="888888"/>
              </a:buClr>
              <a:buSzPct val="100000"/>
              <a:buFont typeface="Arial"/>
              <a:buNone/>
            </a:pPr>
            <a:endParaRPr sz="2700" b="1" i="0" u="none" strike="noStrike" cap="none" dirty="0">
              <a:solidFill>
                <a:srgbClr val="FFFFFF"/>
              </a:solidFill>
              <a:latin typeface="Arial"/>
              <a:ea typeface="Arial"/>
              <a:cs typeface="Arial"/>
              <a:sym typeface="Arial"/>
            </a:endParaRPr>
          </a:p>
          <a:p>
            <a:pPr marL="0" marR="0" lvl="0" indent="0" algn="ctr" rtl="0">
              <a:lnSpc>
                <a:spcPct val="100000"/>
              </a:lnSpc>
              <a:spcBef>
                <a:spcPts val="300"/>
              </a:spcBef>
              <a:spcAft>
                <a:spcPts val="0"/>
              </a:spcAft>
              <a:buClr>
                <a:srgbClr val="888888"/>
              </a:buClr>
              <a:buSzPct val="100000"/>
              <a:buFont typeface="Arial"/>
              <a:buNone/>
            </a:pPr>
            <a:endParaRPr sz="6000" b="1" i="0" u="none" strike="noStrike" cap="none" dirty="0">
              <a:solidFill>
                <a:srgbClr val="FFFFFF"/>
              </a:solidFill>
              <a:latin typeface="Calibri"/>
              <a:ea typeface="Calibri"/>
              <a:cs typeface="Calibri"/>
              <a:sym typeface="Calibri"/>
            </a:endParaRPr>
          </a:p>
          <a:p>
            <a:pPr marL="0" marR="0" lvl="0" indent="0" algn="ctr" rtl="0">
              <a:lnSpc>
                <a:spcPct val="100000"/>
              </a:lnSpc>
              <a:spcBef>
                <a:spcPts val="400"/>
              </a:spcBef>
              <a:spcAft>
                <a:spcPts val="0"/>
              </a:spcAft>
              <a:buClr>
                <a:srgbClr val="FFFFFF"/>
              </a:buClr>
              <a:buSzPct val="100000"/>
              <a:buFont typeface="Arial"/>
              <a:buNone/>
            </a:pPr>
            <a:r>
              <a:rPr lang="en-US" sz="8400" b="1" i="0" u="none" strike="noStrike" cap="none" dirty="0">
                <a:solidFill>
                  <a:srgbClr val="FFFFFF"/>
                </a:solidFill>
                <a:latin typeface="Calibri"/>
                <a:ea typeface="Calibri"/>
                <a:cs typeface="Calibri"/>
                <a:sym typeface="Calibri"/>
              </a:rPr>
              <a:t>The Case for State Programs, the Current Landscape, </a:t>
            </a:r>
          </a:p>
          <a:p>
            <a:pPr marL="0" marR="0" lvl="0" indent="0" algn="ctr" rtl="0">
              <a:lnSpc>
                <a:spcPct val="100000"/>
              </a:lnSpc>
              <a:spcBef>
                <a:spcPts val="400"/>
              </a:spcBef>
              <a:spcAft>
                <a:spcPts val="0"/>
              </a:spcAft>
              <a:buClr>
                <a:srgbClr val="FFFFFF"/>
              </a:buClr>
              <a:buSzPct val="100000"/>
              <a:buFont typeface="Arial"/>
              <a:buNone/>
            </a:pPr>
            <a:r>
              <a:rPr lang="en-US" sz="8400" b="1" i="0" u="none" strike="noStrike" cap="none" dirty="0">
                <a:solidFill>
                  <a:srgbClr val="FFFFFF"/>
                </a:solidFill>
                <a:latin typeface="Calibri"/>
                <a:ea typeface="Calibri"/>
                <a:cs typeface="Calibri"/>
                <a:sym typeface="Calibri"/>
              </a:rPr>
              <a:t>Best Practices and Lessons Learned</a:t>
            </a:r>
          </a:p>
          <a:p>
            <a:pPr marL="0" marR="0" lvl="0" indent="0" algn="ctr" rtl="0">
              <a:lnSpc>
                <a:spcPct val="100000"/>
              </a:lnSpc>
              <a:spcBef>
                <a:spcPts val="400"/>
              </a:spcBef>
              <a:spcAft>
                <a:spcPts val="0"/>
              </a:spcAft>
              <a:buClr>
                <a:srgbClr val="FFFFFF"/>
              </a:buClr>
              <a:buSzPct val="100000"/>
              <a:buFont typeface="Arial"/>
              <a:buNone/>
            </a:pPr>
            <a:endParaRPr lang="en-US" sz="8400" b="1" i="0" u="none" strike="noStrike" cap="none" dirty="0">
              <a:solidFill>
                <a:srgbClr val="FFFFFF"/>
              </a:solidFill>
              <a:latin typeface="Calibri"/>
              <a:ea typeface="Calibri"/>
              <a:cs typeface="Calibri"/>
              <a:sym typeface="Calibri"/>
            </a:endParaRPr>
          </a:p>
          <a:p>
            <a:pPr marL="0" marR="0" lvl="0" indent="0" algn="ctr" rtl="0">
              <a:lnSpc>
                <a:spcPct val="100000"/>
              </a:lnSpc>
              <a:spcBef>
                <a:spcPts val="400"/>
              </a:spcBef>
              <a:spcAft>
                <a:spcPts val="0"/>
              </a:spcAft>
              <a:buClr>
                <a:srgbClr val="FFFFFF"/>
              </a:buClr>
              <a:buSzPct val="100000"/>
              <a:buFont typeface="Arial"/>
              <a:buNone/>
            </a:pPr>
            <a:r>
              <a:rPr lang="en-US" sz="6400" b="1" i="0" u="none" strike="noStrike" cap="none" dirty="0">
                <a:solidFill>
                  <a:srgbClr val="FFFFFF"/>
                </a:solidFill>
                <a:latin typeface="Calibri"/>
                <a:ea typeface="Calibri"/>
                <a:cs typeface="Calibri"/>
                <a:sym typeface="Calibri"/>
              </a:rPr>
              <a:t>Minnesota Secure Choice Retirement Savings Program </a:t>
            </a:r>
          </a:p>
          <a:p>
            <a:pPr marL="0" marR="0" lvl="0" indent="0" algn="ctr" rtl="0">
              <a:lnSpc>
                <a:spcPct val="100000"/>
              </a:lnSpc>
              <a:spcBef>
                <a:spcPts val="400"/>
              </a:spcBef>
              <a:spcAft>
                <a:spcPts val="0"/>
              </a:spcAft>
              <a:buClr>
                <a:srgbClr val="FFFFFF"/>
              </a:buClr>
              <a:buSzPct val="100000"/>
              <a:buFont typeface="Arial"/>
              <a:buNone/>
            </a:pPr>
            <a:r>
              <a:rPr lang="en-US" sz="6400" b="1" dirty="0">
                <a:solidFill>
                  <a:srgbClr val="FFFFFF"/>
                </a:solidFill>
                <a:latin typeface="Calibri"/>
                <a:ea typeface="Calibri"/>
                <a:cs typeface="Calibri"/>
                <a:sym typeface="Calibri"/>
              </a:rPr>
              <a:t>Board Meeting</a:t>
            </a:r>
            <a:endParaRPr lang="en-US" sz="6400" b="1" i="0" u="none" strike="noStrike" cap="none" dirty="0">
              <a:solidFill>
                <a:srgbClr val="FFFFFF"/>
              </a:solidFill>
              <a:latin typeface="Calibri"/>
              <a:ea typeface="Calibri"/>
              <a:cs typeface="Calibri"/>
              <a:sym typeface="Calibri"/>
            </a:endParaRPr>
          </a:p>
          <a:p>
            <a:pPr marL="0" marR="0" lvl="0" indent="0" algn="ctr" rtl="0">
              <a:lnSpc>
                <a:spcPct val="100000"/>
              </a:lnSpc>
              <a:spcBef>
                <a:spcPts val="400"/>
              </a:spcBef>
              <a:spcAft>
                <a:spcPts val="0"/>
              </a:spcAft>
              <a:buClr>
                <a:srgbClr val="FFFFFF"/>
              </a:buClr>
              <a:buSzPct val="100000"/>
              <a:buFont typeface="Arial"/>
              <a:buNone/>
            </a:pPr>
            <a:endParaRPr lang="en-US" sz="6400" b="1" i="0" u="none" strike="noStrike" cap="none" dirty="0">
              <a:solidFill>
                <a:srgbClr val="FFFFFF"/>
              </a:solidFill>
              <a:latin typeface="Calibri"/>
              <a:ea typeface="Calibri"/>
              <a:cs typeface="Calibri"/>
              <a:sym typeface="Calibri"/>
            </a:endParaRPr>
          </a:p>
          <a:p>
            <a:pPr marL="0" marR="0" lvl="0" indent="0" algn="ctr" rtl="0">
              <a:lnSpc>
                <a:spcPct val="100000"/>
              </a:lnSpc>
              <a:spcBef>
                <a:spcPts val="400"/>
              </a:spcBef>
              <a:spcAft>
                <a:spcPts val="0"/>
              </a:spcAft>
              <a:buClr>
                <a:srgbClr val="FFFFFF"/>
              </a:buClr>
              <a:buSzPct val="100000"/>
              <a:buFont typeface="Arial"/>
              <a:buNone/>
            </a:pPr>
            <a:r>
              <a:rPr lang="en-US" sz="6400" b="1" i="0" u="none" strike="noStrike" cap="none" dirty="0">
                <a:solidFill>
                  <a:srgbClr val="FFFFFF"/>
                </a:solidFill>
                <a:latin typeface="Calibri"/>
                <a:ea typeface="Calibri"/>
                <a:cs typeface="Calibri"/>
                <a:sym typeface="Calibri"/>
              </a:rPr>
              <a:t>Angela Antonelli</a:t>
            </a:r>
          </a:p>
          <a:p>
            <a:pPr marL="0" marR="0" lvl="0" indent="0" algn="ctr" rtl="0">
              <a:lnSpc>
                <a:spcPct val="100000"/>
              </a:lnSpc>
              <a:spcBef>
                <a:spcPts val="400"/>
              </a:spcBef>
              <a:spcAft>
                <a:spcPts val="0"/>
              </a:spcAft>
              <a:buClr>
                <a:srgbClr val="FFFFFF"/>
              </a:buClr>
              <a:buSzPct val="100000"/>
              <a:buFont typeface="Arial"/>
              <a:buNone/>
            </a:pPr>
            <a:r>
              <a:rPr lang="en-US" sz="6400" b="1" i="0" u="none" strike="noStrike" cap="none" dirty="0">
                <a:solidFill>
                  <a:srgbClr val="FFFFFF"/>
                </a:solidFill>
                <a:latin typeface="Calibri"/>
                <a:ea typeface="Calibri"/>
                <a:cs typeface="Calibri"/>
                <a:sym typeface="Calibri"/>
              </a:rPr>
              <a:t>Research Professor and Executive Director</a:t>
            </a:r>
            <a:endParaRPr sz="6400" b="1" i="0" u="none" strike="noStrike" cap="none" dirty="0">
              <a:solidFill>
                <a:srgbClr val="FFFFFF"/>
              </a:solidFill>
              <a:latin typeface="Calibri"/>
              <a:ea typeface="Calibri"/>
              <a:cs typeface="Calibri"/>
              <a:sym typeface="Calibri"/>
            </a:endParaRPr>
          </a:p>
          <a:p>
            <a:pPr marL="0" marR="0" lvl="0" indent="0" algn="ctr" rtl="0">
              <a:lnSpc>
                <a:spcPct val="100000"/>
              </a:lnSpc>
              <a:spcBef>
                <a:spcPts val="300"/>
              </a:spcBef>
              <a:spcAft>
                <a:spcPts val="0"/>
              </a:spcAft>
              <a:buClr>
                <a:srgbClr val="888888"/>
              </a:buClr>
              <a:buSzPct val="100000"/>
              <a:buFont typeface="Arial"/>
              <a:buNone/>
            </a:pPr>
            <a:r>
              <a:rPr lang="en-US" sz="6400" b="1" i="0" u="none" strike="noStrike" cap="none" dirty="0">
                <a:solidFill>
                  <a:srgbClr val="FFFFFF"/>
                </a:solidFill>
                <a:latin typeface="Calibri"/>
                <a:ea typeface="Calibri"/>
                <a:cs typeface="Calibri"/>
                <a:sym typeface="Calibri"/>
              </a:rPr>
              <a:t>October 4, 2024</a:t>
            </a:r>
            <a:endParaRPr sz="6400" b="1" i="0" u="none" strike="noStrike" cap="none" dirty="0">
              <a:solidFill>
                <a:srgbClr val="FFFFFF"/>
              </a:solidFill>
              <a:latin typeface="Calibri"/>
              <a:ea typeface="Calibri"/>
              <a:cs typeface="Calibri"/>
              <a:sym typeface="Calibri"/>
            </a:endParaRPr>
          </a:p>
          <a:p>
            <a:pPr marL="0" marR="0" lvl="0" indent="0" algn="ctr" rtl="0">
              <a:lnSpc>
                <a:spcPct val="100000"/>
              </a:lnSpc>
              <a:spcBef>
                <a:spcPts val="300"/>
              </a:spcBef>
              <a:spcAft>
                <a:spcPts val="0"/>
              </a:spcAft>
              <a:buClr>
                <a:srgbClr val="888888"/>
              </a:buClr>
              <a:buSzPct val="100000"/>
              <a:buFont typeface="Arial"/>
              <a:buNone/>
            </a:pPr>
            <a:endParaRPr sz="6000" b="1" i="0" u="none" strike="noStrike" cap="none" dirty="0">
              <a:solidFill>
                <a:srgbClr val="FFFFFF"/>
              </a:solidFill>
              <a:latin typeface="Calibri"/>
              <a:ea typeface="Calibri"/>
              <a:cs typeface="Calibri"/>
              <a:sym typeface="Calibri"/>
            </a:endParaRPr>
          </a:p>
          <a:p>
            <a:pPr marL="0" marR="0" lvl="0" indent="0" algn="ctr" rtl="0">
              <a:lnSpc>
                <a:spcPct val="100000"/>
              </a:lnSpc>
              <a:spcBef>
                <a:spcPts val="300"/>
              </a:spcBef>
              <a:spcAft>
                <a:spcPts val="0"/>
              </a:spcAft>
              <a:buClr>
                <a:srgbClr val="FFFFFF"/>
              </a:buClr>
              <a:buSzPct val="100000"/>
              <a:buFont typeface="Arial"/>
              <a:buNone/>
            </a:pPr>
            <a:r>
              <a:rPr lang="en-US" sz="6000" b="1" i="0" u="none" strike="noStrike" cap="none" dirty="0">
                <a:solidFill>
                  <a:srgbClr val="FFFFFF"/>
                </a:solidFill>
                <a:latin typeface="Calibri"/>
                <a:ea typeface="Calibri"/>
                <a:cs typeface="Calibri"/>
                <a:sym typeface="Calibri"/>
              </a:rPr>
              <a:t> </a:t>
            </a:r>
            <a:endParaRPr sz="8400" b="1" i="0" u="none" strike="noStrike" cap="none" dirty="0">
              <a:solidFill>
                <a:srgbClr val="FFFFFF"/>
              </a:solidFill>
              <a:latin typeface="Calibri"/>
              <a:ea typeface="Calibri"/>
              <a:cs typeface="Calibri"/>
              <a:sym typeface="Calibri"/>
            </a:endParaRPr>
          </a:p>
          <a:p>
            <a:pPr marL="0" marR="0" lvl="0" indent="0" algn="ctr" rtl="0">
              <a:lnSpc>
                <a:spcPct val="100000"/>
              </a:lnSpc>
              <a:spcBef>
                <a:spcPts val="200"/>
              </a:spcBef>
              <a:spcAft>
                <a:spcPts val="0"/>
              </a:spcAft>
              <a:buClr>
                <a:srgbClr val="FFFFFF"/>
              </a:buClr>
              <a:buSzPct val="100000"/>
              <a:buFont typeface="Arial"/>
              <a:buNone/>
            </a:pPr>
            <a:br>
              <a:rPr lang="en-US" sz="3600" b="1" i="0" u="none" strike="noStrike" cap="none" dirty="0">
                <a:solidFill>
                  <a:srgbClr val="FFFFFF"/>
                </a:solidFill>
                <a:latin typeface="Calibri"/>
                <a:ea typeface="Calibri"/>
                <a:cs typeface="Calibri"/>
                <a:sym typeface="Calibri"/>
              </a:rPr>
            </a:br>
            <a:endParaRPr sz="3800" b="1" i="0" u="none" strike="noStrike" cap="none" dirty="0">
              <a:solidFill>
                <a:srgbClr val="FFFFFF"/>
              </a:solidFill>
              <a:latin typeface="Calibri"/>
              <a:ea typeface="Calibri"/>
              <a:cs typeface="Calibri"/>
              <a:sym typeface="Calibri"/>
            </a:endParaRPr>
          </a:p>
        </p:txBody>
      </p:sp>
      <p:pic>
        <p:nvPicPr>
          <p:cNvPr id="284" name="Google Shape;284;p1"/>
          <p:cNvPicPr preferRelativeResize="0"/>
          <p:nvPr/>
        </p:nvPicPr>
        <p:blipFill rotWithShape="1">
          <a:blip r:embed="rId3">
            <a:alphaModFix/>
          </a:blip>
          <a:srcRect/>
          <a:stretch/>
        </p:blipFill>
        <p:spPr>
          <a:xfrm>
            <a:off x="1568716" y="654126"/>
            <a:ext cx="5696702" cy="1574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1"/>
            <a:ext cx="9143999" cy="776544"/>
          </a:xfrm>
          <a:solidFill>
            <a:schemeClr val="accent1">
              <a:lumMod val="40000"/>
              <a:lumOff val="60000"/>
            </a:schemeClr>
          </a:solidFill>
        </p:spPr>
        <p:txBody>
          <a:bodyPr>
            <a:normAutofit/>
          </a:bodyPr>
          <a:lstStyle/>
          <a:p>
            <a:pPr algn="ctr"/>
            <a:r>
              <a:rPr lang="en-US" sz="2400" b="1" dirty="0"/>
              <a:t>2023 and 2024 New State Programs – Bipartisan Progress</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pic>
        <p:nvPicPr>
          <p:cNvPr id="4" name="Picture 3">
            <a:extLst>
              <a:ext uri="{FF2B5EF4-FFF2-40B4-BE49-F238E27FC236}">
                <a16:creationId xmlns:a16="http://schemas.microsoft.com/office/drawing/2014/main" id="{D4C4ECB2-A5EC-4D0B-A865-241400138632}"/>
              </a:ext>
            </a:extLst>
          </p:cNvPr>
          <p:cNvPicPr>
            <a:picLocks noChangeAspect="1"/>
          </p:cNvPicPr>
          <p:nvPr/>
        </p:nvPicPr>
        <p:blipFill>
          <a:blip r:embed="rId4"/>
          <a:stretch>
            <a:fillRect/>
          </a:stretch>
        </p:blipFill>
        <p:spPr>
          <a:xfrm>
            <a:off x="1284881" y="2622990"/>
            <a:ext cx="1133259" cy="1092657"/>
          </a:xfrm>
          <a:prstGeom prst="rect">
            <a:avLst/>
          </a:prstGeom>
        </p:spPr>
      </p:pic>
      <p:pic>
        <p:nvPicPr>
          <p:cNvPr id="13" name="Picture 12">
            <a:extLst>
              <a:ext uri="{FF2B5EF4-FFF2-40B4-BE49-F238E27FC236}">
                <a16:creationId xmlns:a16="http://schemas.microsoft.com/office/drawing/2014/main" id="{2031A11D-45FB-481A-9ED3-2E4B898584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35160" y="2738950"/>
            <a:ext cx="1537636" cy="961790"/>
          </a:xfrm>
          <a:prstGeom prst="rect">
            <a:avLst/>
          </a:prstGeom>
        </p:spPr>
      </p:pic>
      <p:sp>
        <p:nvSpPr>
          <p:cNvPr id="7" name="TextBox 6">
            <a:extLst>
              <a:ext uri="{FF2B5EF4-FFF2-40B4-BE49-F238E27FC236}">
                <a16:creationId xmlns:a16="http://schemas.microsoft.com/office/drawing/2014/main" id="{0C5A968A-FE9D-F389-F51A-23495751E15E}"/>
              </a:ext>
            </a:extLst>
          </p:cNvPr>
          <p:cNvSpPr txBox="1"/>
          <p:nvPr/>
        </p:nvSpPr>
        <p:spPr>
          <a:xfrm>
            <a:off x="4274733" y="3234907"/>
            <a:ext cx="577516" cy="300082"/>
          </a:xfrm>
          <a:prstGeom prst="rect">
            <a:avLst/>
          </a:prstGeom>
          <a:noFill/>
        </p:spPr>
        <p:txBody>
          <a:bodyPr wrap="square" rtlCol="0">
            <a:spAutoFit/>
          </a:bodyPr>
          <a:lstStyle/>
          <a:p>
            <a:pPr defTabSz="685800">
              <a:buClrTx/>
            </a:pPr>
            <a:endParaRPr lang="en-US" sz="1350" kern="1200" dirty="0">
              <a:solidFill>
                <a:prstClr val="black"/>
              </a:solidFill>
              <a:latin typeface="Calibri"/>
              <a:ea typeface="+mn-ea"/>
              <a:cs typeface="+mn-cs"/>
            </a:endParaRPr>
          </a:p>
        </p:txBody>
      </p:sp>
      <p:sp>
        <p:nvSpPr>
          <p:cNvPr id="8" name="TextBox 7">
            <a:extLst>
              <a:ext uri="{FF2B5EF4-FFF2-40B4-BE49-F238E27FC236}">
                <a16:creationId xmlns:a16="http://schemas.microsoft.com/office/drawing/2014/main" id="{D57FD303-6167-3625-9C0A-84AC56E7C2AE}"/>
              </a:ext>
            </a:extLst>
          </p:cNvPr>
          <p:cNvSpPr txBox="1"/>
          <p:nvPr/>
        </p:nvSpPr>
        <p:spPr>
          <a:xfrm>
            <a:off x="3704436" y="3349207"/>
            <a:ext cx="1537636" cy="300082"/>
          </a:xfrm>
          <a:prstGeom prst="rect">
            <a:avLst/>
          </a:prstGeom>
          <a:noFill/>
        </p:spPr>
        <p:txBody>
          <a:bodyPr wrap="square" rtlCol="0">
            <a:spAutoFit/>
          </a:bodyPr>
          <a:lstStyle/>
          <a:p>
            <a:pPr defTabSz="685800">
              <a:buClrTx/>
            </a:pPr>
            <a:endParaRPr lang="en-US" sz="1350" kern="1200" dirty="0">
              <a:solidFill>
                <a:prstClr val="black"/>
              </a:solidFill>
              <a:latin typeface="Calibri"/>
              <a:ea typeface="+mn-ea"/>
              <a:cs typeface="+mn-cs"/>
            </a:endParaRPr>
          </a:p>
        </p:txBody>
      </p:sp>
      <p:sp>
        <p:nvSpPr>
          <p:cNvPr id="14" name="TextBox 13">
            <a:extLst>
              <a:ext uri="{FF2B5EF4-FFF2-40B4-BE49-F238E27FC236}">
                <a16:creationId xmlns:a16="http://schemas.microsoft.com/office/drawing/2014/main" id="{07829AEC-F5F8-27F8-51D3-BBC1E4EF5788}"/>
              </a:ext>
            </a:extLst>
          </p:cNvPr>
          <p:cNvSpPr txBox="1"/>
          <p:nvPr/>
        </p:nvSpPr>
        <p:spPr>
          <a:xfrm>
            <a:off x="3509147" y="3733539"/>
            <a:ext cx="1970852" cy="715581"/>
          </a:xfrm>
          <a:prstGeom prst="rect">
            <a:avLst/>
          </a:prstGeom>
          <a:noFill/>
        </p:spPr>
        <p:txBody>
          <a:bodyPr wrap="square" rtlCol="0">
            <a:spAutoFit/>
          </a:bodyPr>
          <a:lstStyle/>
          <a:p>
            <a:pPr algn="ctr" defTabSz="685800">
              <a:buClrTx/>
            </a:pPr>
            <a:r>
              <a:rPr lang="en-US" sz="1350" b="1" kern="1200" dirty="0">
                <a:solidFill>
                  <a:prstClr val="black"/>
                </a:solidFill>
                <a:latin typeface="Calibri"/>
                <a:ea typeface="+mn-ea"/>
                <a:cs typeface="+mn-cs"/>
              </a:rPr>
              <a:t>Vermont</a:t>
            </a:r>
          </a:p>
          <a:p>
            <a:pPr algn="ctr" defTabSz="685800">
              <a:buClrTx/>
            </a:pPr>
            <a:r>
              <a:rPr lang="en-US" sz="1350" b="1" kern="1200" dirty="0">
                <a:solidFill>
                  <a:srgbClr val="C00000"/>
                </a:solidFill>
                <a:latin typeface="Calibri"/>
                <a:ea typeface="+mn-ea"/>
                <a:cs typeface="+mn-cs"/>
              </a:rPr>
              <a:t>New State Program</a:t>
            </a:r>
          </a:p>
          <a:p>
            <a:pPr algn="ctr" defTabSz="685800">
              <a:buClrTx/>
            </a:pPr>
            <a:r>
              <a:rPr lang="en-US" sz="1350" b="1" kern="1200" dirty="0">
                <a:solidFill>
                  <a:prstClr val="black"/>
                </a:solidFill>
                <a:latin typeface="Calibri"/>
                <a:ea typeface="+mn-ea"/>
                <a:cs typeface="+mn-cs"/>
              </a:rPr>
              <a:t>Auto-IRA</a:t>
            </a:r>
          </a:p>
        </p:txBody>
      </p:sp>
      <p:sp>
        <p:nvSpPr>
          <p:cNvPr id="17" name="TextBox 16">
            <a:extLst>
              <a:ext uri="{FF2B5EF4-FFF2-40B4-BE49-F238E27FC236}">
                <a16:creationId xmlns:a16="http://schemas.microsoft.com/office/drawing/2014/main" id="{1C99B7F7-0A67-C9C6-8D82-ACB650BFAA44}"/>
              </a:ext>
            </a:extLst>
          </p:cNvPr>
          <p:cNvSpPr txBox="1"/>
          <p:nvPr/>
        </p:nvSpPr>
        <p:spPr>
          <a:xfrm>
            <a:off x="731959" y="1943290"/>
            <a:ext cx="2228850" cy="715581"/>
          </a:xfrm>
          <a:prstGeom prst="rect">
            <a:avLst/>
          </a:prstGeom>
          <a:noFill/>
        </p:spPr>
        <p:txBody>
          <a:bodyPr wrap="square" rtlCol="0">
            <a:spAutoFit/>
          </a:bodyPr>
          <a:lstStyle/>
          <a:p>
            <a:pPr algn="ctr" defTabSz="685800">
              <a:buClrTx/>
            </a:pPr>
            <a:r>
              <a:rPr lang="en-US" sz="1350" b="1" kern="1200" dirty="0">
                <a:solidFill>
                  <a:prstClr val="black"/>
                </a:solidFill>
                <a:latin typeface="Calibri"/>
                <a:ea typeface="+mn-ea"/>
                <a:cs typeface="+mn-cs"/>
              </a:rPr>
              <a:t>Minnesota</a:t>
            </a:r>
          </a:p>
          <a:p>
            <a:pPr algn="ctr" defTabSz="685800">
              <a:buClrTx/>
            </a:pPr>
            <a:r>
              <a:rPr lang="en-US" sz="1350" b="1" kern="1200" dirty="0">
                <a:solidFill>
                  <a:srgbClr val="0070C0"/>
                </a:solidFill>
                <a:latin typeface="Calibri"/>
                <a:ea typeface="+mn-ea"/>
                <a:cs typeface="+mn-cs"/>
              </a:rPr>
              <a:t>New State Program</a:t>
            </a:r>
          </a:p>
          <a:p>
            <a:pPr algn="ctr" defTabSz="685800">
              <a:buClrTx/>
            </a:pPr>
            <a:r>
              <a:rPr lang="en-US" sz="1350" b="1" kern="1200" dirty="0">
                <a:solidFill>
                  <a:prstClr val="black"/>
                </a:solidFill>
                <a:latin typeface="Calibri"/>
                <a:ea typeface="+mn-ea"/>
                <a:cs typeface="+mn-cs"/>
              </a:rPr>
              <a:t>Auto-IRA</a:t>
            </a:r>
          </a:p>
        </p:txBody>
      </p:sp>
      <p:sp>
        <p:nvSpPr>
          <p:cNvPr id="18" name="TextBox 17">
            <a:extLst>
              <a:ext uri="{FF2B5EF4-FFF2-40B4-BE49-F238E27FC236}">
                <a16:creationId xmlns:a16="http://schemas.microsoft.com/office/drawing/2014/main" id="{4DC39778-DA81-628F-0988-5E8F142A3455}"/>
              </a:ext>
            </a:extLst>
          </p:cNvPr>
          <p:cNvSpPr txBox="1"/>
          <p:nvPr/>
        </p:nvSpPr>
        <p:spPr>
          <a:xfrm>
            <a:off x="748357" y="3710808"/>
            <a:ext cx="2261667" cy="715581"/>
          </a:xfrm>
          <a:prstGeom prst="rect">
            <a:avLst/>
          </a:prstGeom>
          <a:noFill/>
        </p:spPr>
        <p:txBody>
          <a:bodyPr wrap="square" rtlCol="0">
            <a:spAutoFit/>
          </a:bodyPr>
          <a:lstStyle/>
          <a:p>
            <a:pPr algn="ctr" defTabSz="685800">
              <a:buClrTx/>
            </a:pPr>
            <a:r>
              <a:rPr lang="en-US" sz="1350" b="1" kern="1200" dirty="0">
                <a:solidFill>
                  <a:prstClr val="black"/>
                </a:solidFill>
                <a:latin typeface="Calibri"/>
                <a:ea typeface="+mn-ea"/>
                <a:cs typeface="+mn-cs"/>
              </a:rPr>
              <a:t>Missouri</a:t>
            </a:r>
          </a:p>
          <a:p>
            <a:pPr algn="ctr" defTabSz="685800">
              <a:buClrTx/>
            </a:pPr>
            <a:r>
              <a:rPr lang="en-US" sz="1350" b="1" kern="1200" dirty="0">
                <a:solidFill>
                  <a:srgbClr val="C00000"/>
                </a:solidFill>
                <a:latin typeface="Calibri"/>
                <a:ea typeface="+mn-ea"/>
                <a:cs typeface="+mn-cs"/>
              </a:rPr>
              <a:t>New State Program</a:t>
            </a:r>
          </a:p>
          <a:p>
            <a:pPr algn="ctr" defTabSz="685800">
              <a:buClrTx/>
            </a:pPr>
            <a:r>
              <a:rPr lang="en-US" sz="1350" b="1" kern="1200" dirty="0">
                <a:solidFill>
                  <a:prstClr val="black"/>
                </a:solidFill>
                <a:latin typeface="Calibri"/>
                <a:ea typeface="+mn-ea"/>
                <a:cs typeface="+mn-cs"/>
              </a:rPr>
              <a:t>MEP 401(k)</a:t>
            </a:r>
          </a:p>
        </p:txBody>
      </p:sp>
      <p:pic>
        <p:nvPicPr>
          <p:cNvPr id="12" name="Picture 11" descr="A picture containing logo, symbol, flag, emblem&#10;&#10;Description automatically generated">
            <a:extLst>
              <a:ext uri="{FF2B5EF4-FFF2-40B4-BE49-F238E27FC236}">
                <a16:creationId xmlns:a16="http://schemas.microsoft.com/office/drawing/2014/main" id="{A641FFEB-7249-B607-BD4F-D2FED7948169}"/>
              </a:ext>
            </a:extLst>
          </p:cNvPr>
          <p:cNvPicPr>
            <a:picLocks noChangeAspect="1"/>
          </p:cNvPicPr>
          <p:nvPr/>
        </p:nvPicPr>
        <p:blipFill>
          <a:blip r:embed="rId6"/>
          <a:stretch>
            <a:fillRect/>
          </a:stretch>
        </p:blipFill>
        <p:spPr>
          <a:xfrm>
            <a:off x="3747074" y="912990"/>
            <a:ext cx="1494998" cy="996665"/>
          </a:xfrm>
          <a:prstGeom prst="rect">
            <a:avLst/>
          </a:prstGeom>
        </p:spPr>
      </p:pic>
      <p:sp>
        <p:nvSpPr>
          <p:cNvPr id="15" name="TextBox 14">
            <a:extLst>
              <a:ext uri="{FF2B5EF4-FFF2-40B4-BE49-F238E27FC236}">
                <a16:creationId xmlns:a16="http://schemas.microsoft.com/office/drawing/2014/main" id="{0F1CDFE3-7717-2CF5-BA7F-8D6DDAA9FBA6}"/>
              </a:ext>
            </a:extLst>
          </p:cNvPr>
          <p:cNvSpPr txBox="1"/>
          <p:nvPr/>
        </p:nvSpPr>
        <p:spPr>
          <a:xfrm>
            <a:off x="3487663" y="1938454"/>
            <a:ext cx="1941441" cy="954107"/>
          </a:xfrm>
          <a:prstGeom prst="rect">
            <a:avLst/>
          </a:prstGeom>
          <a:noFill/>
        </p:spPr>
        <p:txBody>
          <a:bodyPr wrap="square" rtlCol="0">
            <a:spAutoFit/>
          </a:bodyPr>
          <a:lstStyle/>
          <a:p>
            <a:pPr algn="ctr" defTabSz="685800">
              <a:buClrTx/>
            </a:pPr>
            <a:r>
              <a:rPr lang="en-US" sz="1400" b="1" kern="1200" dirty="0">
                <a:solidFill>
                  <a:srgbClr val="0070C0"/>
                </a:solidFill>
                <a:latin typeface="Calibri"/>
                <a:ea typeface="+mn-ea"/>
                <a:cs typeface="+mn-cs"/>
              </a:rPr>
              <a:t>Nevada</a:t>
            </a:r>
          </a:p>
          <a:p>
            <a:pPr algn="ctr" defTabSz="685800">
              <a:buClrTx/>
            </a:pPr>
            <a:r>
              <a:rPr lang="en-US" sz="1400" b="1" kern="1200" dirty="0">
                <a:solidFill>
                  <a:srgbClr val="0070C0"/>
                </a:solidFill>
                <a:latin typeface="Calibri"/>
                <a:ea typeface="+mn-ea"/>
                <a:cs typeface="+mn-cs"/>
              </a:rPr>
              <a:t>New State Program</a:t>
            </a:r>
          </a:p>
          <a:p>
            <a:pPr algn="ctr" defTabSz="685800">
              <a:buClrTx/>
            </a:pPr>
            <a:r>
              <a:rPr lang="en-US" sz="1400" b="1" kern="1200" dirty="0">
                <a:solidFill>
                  <a:schemeClr val="tx1"/>
                </a:solidFill>
                <a:latin typeface="Calibri"/>
                <a:ea typeface="+mn-ea"/>
                <a:cs typeface="+mn-cs"/>
              </a:rPr>
              <a:t>Auto-IRA</a:t>
            </a:r>
          </a:p>
          <a:p>
            <a:endParaRPr lang="en-US" dirty="0">
              <a:solidFill>
                <a:srgbClr val="0070C0"/>
              </a:solidFill>
            </a:endParaRPr>
          </a:p>
        </p:txBody>
      </p:sp>
      <p:sp>
        <p:nvSpPr>
          <p:cNvPr id="6" name="TextBox 5">
            <a:extLst>
              <a:ext uri="{FF2B5EF4-FFF2-40B4-BE49-F238E27FC236}">
                <a16:creationId xmlns:a16="http://schemas.microsoft.com/office/drawing/2014/main" id="{79718D1F-5600-F7F3-AC2F-C83A3EFA0AB2}"/>
              </a:ext>
            </a:extLst>
          </p:cNvPr>
          <p:cNvSpPr txBox="1"/>
          <p:nvPr/>
        </p:nvSpPr>
        <p:spPr>
          <a:xfrm>
            <a:off x="5201920" y="4211924"/>
            <a:ext cx="1503680" cy="207749"/>
          </a:xfrm>
          <a:prstGeom prst="rect">
            <a:avLst/>
          </a:prstGeom>
          <a:noFill/>
        </p:spPr>
        <p:txBody>
          <a:bodyPr wrap="square" rtlCol="0">
            <a:spAutoFit/>
          </a:bodyPr>
          <a:lstStyle/>
          <a:p>
            <a:pPr defTabSz="685800">
              <a:buClrTx/>
            </a:pPr>
            <a:r>
              <a:rPr lang="en-US" sz="750" kern="1200" dirty="0">
                <a:solidFill>
                  <a:prstClr val="black"/>
                </a:solidFill>
                <a:latin typeface="Calibri"/>
                <a:ea typeface="+mn-ea"/>
                <a:cs typeface="+mn-cs"/>
              </a:rPr>
              <a:t>© 2024, Georgetown University </a:t>
            </a:r>
          </a:p>
        </p:txBody>
      </p:sp>
      <p:sp>
        <p:nvSpPr>
          <p:cNvPr id="3" name="TextBox 2">
            <a:extLst>
              <a:ext uri="{FF2B5EF4-FFF2-40B4-BE49-F238E27FC236}">
                <a16:creationId xmlns:a16="http://schemas.microsoft.com/office/drawing/2014/main" id="{82DFB4C6-E87D-75B9-4127-BA43FD54CD59}"/>
              </a:ext>
            </a:extLst>
          </p:cNvPr>
          <p:cNvSpPr txBox="1"/>
          <p:nvPr/>
        </p:nvSpPr>
        <p:spPr>
          <a:xfrm>
            <a:off x="6289123" y="1902979"/>
            <a:ext cx="1941441" cy="954107"/>
          </a:xfrm>
          <a:prstGeom prst="rect">
            <a:avLst/>
          </a:prstGeom>
          <a:noFill/>
        </p:spPr>
        <p:txBody>
          <a:bodyPr wrap="square" rtlCol="0">
            <a:spAutoFit/>
          </a:bodyPr>
          <a:lstStyle/>
          <a:p>
            <a:pPr algn="ctr" defTabSz="685800">
              <a:buClrTx/>
            </a:pPr>
            <a:r>
              <a:rPr lang="en-US" sz="1400" b="1" kern="1200" dirty="0">
                <a:solidFill>
                  <a:prstClr val="black"/>
                </a:solidFill>
                <a:latin typeface="Calibri"/>
                <a:ea typeface="+mn-ea"/>
                <a:cs typeface="+mn-cs"/>
              </a:rPr>
              <a:t>Rhode Island</a:t>
            </a:r>
          </a:p>
          <a:p>
            <a:pPr algn="ctr" defTabSz="685800">
              <a:buClrTx/>
            </a:pPr>
            <a:r>
              <a:rPr lang="en-US" sz="1400" b="1" kern="1200" dirty="0">
                <a:solidFill>
                  <a:srgbClr val="0070C0"/>
                </a:solidFill>
                <a:latin typeface="Calibri"/>
                <a:ea typeface="+mn-ea"/>
                <a:cs typeface="+mn-cs"/>
              </a:rPr>
              <a:t>New State Program</a:t>
            </a:r>
          </a:p>
          <a:p>
            <a:pPr algn="ctr" defTabSz="685800">
              <a:buClrTx/>
            </a:pPr>
            <a:r>
              <a:rPr lang="en-US" sz="1400" b="1" kern="1200" dirty="0">
                <a:solidFill>
                  <a:prstClr val="black"/>
                </a:solidFill>
                <a:latin typeface="Calibri"/>
                <a:ea typeface="+mn-ea"/>
                <a:cs typeface="+mn-cs"/>
              </a:rPr>
              <a:t>Auto-IRA</a:t>
            </a:r>
          </a:p>
          <a:p>
            <a:endParaRPr lang="en-US" dirty="0"/>
          </a:p>
        </p:txBody>
      </p:sp>
      <p:sp>
        <p:nvSpPr>
          <p:cNvPr id="9" name="TextBox 8">
            <a:extLst>
              <a:ext uri="{FF2B5EF4-FFF2-40B4-BE49-F238E27FC236}">
                <a16:creationId xmlns:a16="http://schemas.microsoft.com/office/drawing/2014/main" id="{32DB3129-4FB5-28A2-0FCB-FBB26AA03A5B}"/>
              </a:ext>
            </a:extLst>
          </p:cNvPr>
          <p:cNvSpPr txBox="1"/>
          <p:nvPr/>
        </p:nvSpPr>
        <p:spPr>
          <a:xfrm>
            <a:off x="6302670" y="3632344"/>
            <a:ext cx="1941441" cy="954107"/>
          </a:xfrm>
          <a:prstGeom prst="rect">
            <a:avLst/>
          </a:prstGeom>
          <a:noFill/>
        </p:spPr>
        <p:txBody>
          <a:bodyPr wrap="square" rtlCol="0">
            <a:spAutoFit/>
          </a:bodyPr>
          <a:lstStyle/>
          <a:p>
            <a:pPr algn="ctr" defTabSz="685800">
              <a:buClrTx/>
            </a:pPr>
            <a:r>
              <a:rPr lang="en-US" sz="1400" b="1" kern="1200" dirty="0">
                <a:solidFill>
                  <a:prstClr val="black"/>
                </a:solidFill>
                <a:latin typeface="Calibri"/>
                <a:ea typeface="+mn-ea"/>
                <a:cs typeface="+mn-cs"/>
              </a:rPr>
              <a:t>Washington</a:t>
            </a:r>
          </a:p>
          <a:p>
            <a:pPr algn="ctr" defTabSz="685800">
              <a:buClrTx/>
            </a:pPr>
            <a:r>
              <a:rPr lang="en-US" sz="1400" b="1" kern="1200" dirty="0">
                <a:solidFill>
                  <a:srgbClr val="0070C0"/>
                </a:solidFill>
                <a:latin typeface="Calibri"/>
                <a:ea typeface="+mn-ea"/>
                <a:cs typeface="+mn-cs"/>
              </a:rPr>
              <a:t>New State Program</a:t>
            </a:r>
          </a:p>
          <a:p>
            <a:pPr algn="ctr" defTabSz="685800">
              <a:buClrTx/>
            </a:pPr>
            <a:r>
              <a:rPr lang="en-US" sz="1400" b="1" kern="1200" dirty="0">
                <a:solidFill>
                  <a:prstClr val="black"/>
                </a:solidFill>
                <a:latin typeface="Calibri"/>
                <a:ea typeface="+mn-ea"/>
                <a:cs typeface="+mn-cs"/>
              </a:rPr>
              <a:t>Auto-IRA</a:t>
            </a:r>
          </a:p>
          <a:p>
            <a:endParaRPr lang="en-US" dirty="0"/>
          </a:p>
        </p:txBody>
      </p:sp>
      <p:pic>
        <p:nvPicPr>
          <p:cNvPr id="19" name="Picture 18" descr="A flag with a portrait of a person&#10;&#10;Description automatically generated">
            <a:extLst>
              <a:ext uri="{FF2B5EF4-FFF2-40B4-BE49-F238E27FC236}">
                <a16:creationId xmlns:a16="http://schemas.microsoft.com/office/drawing/2014/main" id="{0CA740B3-CEC8-95E1-88D6-F5EEA2887727}"/>
              </a:ext>
            </a:extLst>
          </p:cNvPr>
          <p:cNvPicPr>
            <a:picLocks noChangeAspect="1"/>
          </p:cNvPicPr>
          <p:nvPr/>
        </p:nvPicPr>
        <p:blipFill>
          <a:blip r:embed="rId7"/>
          <a:stretch>
            <a:fillRect/>
          </a:stretch>
        </p:blipFill>
        <p:spPr>
          <a:xfrm>
            <a:off x="6457316" y="2738950"/>
            <a:ext cx="1605054" cy="902402"/>
          </a:xfrm>
          <a:prstGeom prst="rect">
            <a:avLst/>
          </a:prstGeom>
        </p:spPr>
      </p:pic>
      <p:pic>
        <p:nvPicPr>
          <p:cNvPr id="21" name="Picture 20" descr="A flag with a anchor and stars&#10;&#10;Description automatically generated">
            <a:extLst>
              <a:ext uri="{FF2B5EF4-FFF2-40B4-BE49-F238E27FC236}">
                <a16:creationId xmlns:a16="http://schemas.microsoft.com/office/drawing/2014/main" id="{EDBFB836-40B5-9128-AE22-6F31FD316D89}"/>
              </a:ext>
            </a:extLst>
          </p:cNvPr>
          <p:cNvPicPr>
            <a:picLocks noChangeAspect="1"/>
          </p:cNvPicPr>
          <p:nvPr/>
        </p:nvPicPr>
        <p:blipFill>
          <a:blip r:embed="rId8"/>
          <a:stretch>
            <a:fillRect/>
          </a:stretch>
        </p:blipFill>
        <p:spPr>
          <a:xfrm>
            <a:off x="6409327" y="907587"/>
            <a:ext cx="1701035" cy="956832"/>
          </a:xfrm>
          <a:prstGeom prst="rect">
            <a:avLst/>
          </a:prstGeom>
        </p:spPr>
      </p:pic>
      <p:sp>
        <p:nvSpPr>
          <p:cNvPr id="20" name="TextBox 19">
            <a:extLst>
              <a:ext uri="{FF2B5EF4-FFF2-40B4-BE49-F238E27FC236}">
                <a16:creationId xmlns:a16="http://schemas.microsoft.com/office/drawing/2014/main" id="{C6A5212C-AC5A-1711-C108-1243E4C4D56D}"/>
              </a:ext>
            </a:extLst>
          </p:cNvPr>
          <p:cNvSpPr txBox="1"/>
          <p:nvPr/>
        </p:nvSpPr>
        <p:spPr>
          <a:xfrm>
            <a:off x="891612" y="900524"/>
            <a:ext cx="284052" cy="954107"/>
          </a:xfrm>
          <a:prstGeom prst="rect">
            <a:avLst/>
          </a:prstGeom>
          <a:noFill/>
        </p:spPr>
        <p:txBody>
          <a:bodyPr wrap="none" rtlCol="0">
            <a:spAutoFit/>
          </a:bodyPr>
          <a:lstStyle/>
          <a:p>
            <a:r>
              <a:rPr lang="en-US" dirty="0">
                <a:latin typeface="+mn-lt"/>
              </a:rPr>
              <a:t>2</a:t>
            </a:r>
          </a:p>
          <a:p>
            <a:r>
              <a:rPr lang="en-US" dirty="0">
                <a:latin typeface="+mn-lt"/>
              </a:rPr>
              <a:t>0</a:t>
            </a:r>
          </a:p>
          <a:p>
            <a:r>
              <a:rPr lang="en-US" dirty="0">
                <a:latin typeface="+mn-lt"/>
              </a:rPr>
              <a:t>2</a:t>
            </a:r>
          </a:p>
          <a:p>
            <a:r>
              <a:rPr lang="en-US" dirty="0">
                <a:latin typeface="+mn-lt"/>
              </a:rPr>
              <a:t>3</a:t>
            </a:r>
          </a:p>
        </p:txBody>
      </p:sp>
      <p:sp>
        <p:nvSpPr>
          <p:cNvPr id="22" name="TextBox 21">
            <a:extLst>
              <a:ext uri="{FF2B5EF4-FFF2-40B4-BE49-F238E27FC236}">
                <a16:creationId xmlns:a16="http://schemas.microsoft.com/office/drawing/2014/main" id="{15E23936-5BB1-A545-574D-81FE21672F10}"/>
              </a:ext>
            </a:extLst>
          </p:cNvPr>
          <p:cNvSpPr txBox="1"/>
          <p:nvPr/>
        </p:nvSpPr>
        <p:spPr>
          <a:xfrm>
            <a:off x="895177" y="2694125"/>
            <a:ext cx="284052" cy="954107"/>
          </a:xfrm>
          <a:prstGeom prst="rect">
            <a:avLst/>
          </a:prstGeom>
          <a:noFill/>
        </p:spPr>
        <p:txBody>
          <a:bodyPr wrap="none" rtlCol="0">
            <a:spAutoFit/>
          </a:bodyPr>
          <a:lstStyle/>
          <a:p>
            <a:r>
              <a:rPr lang="en-US" dirty="0">
                <a:latin typeface="+mn-lt"/>
              </a:rPr>
              <a:t>2</a:t>
            </a:r>
          </a:p>
          <a:p>
            <a:r>
              <a:rPr lang="en-US" dirty="0">
                <a:latin typeface="+mn-lt"/>
              </a:rPr>
              <a:t>0</a:t>
            </a:r>
          </a:p>
          <a:p>
            <a:r>
              <a:rPr lang="en-US" dirty="0">
                <a:latin typeface="+mn-lt"/>
              </a:rPr>
              <a:t>2</a:t>
            </a:r>
          </a:p>
          <a:p>
            <a:r>
              <a:rPr lang="en-US" dirty="0">
                <a:latin typeface="+mn-lt"/>
              </a:rPr>
              <a:t>3</a:t>
            </a:r>
          </a:p>
        </p:txBody>
      </p:sp>
      <p:sp>
        <p:nvSpPr>
          <p:cNvPr id="23" name="TextBox 22">
            <a:extLst>
              <a:ext uri="{FF2B5EF4-FFF2-40B4-BE49-F238E27FC236}">
                <a16:creationId xmlns:a16="http://schemas.microsoft.com/office/drawing/2014/main" id="{1A780059-170C-5D8D-73CB-CD32776F78AE}"/>
              </a:ext>
            </a:extLst>
          </p:cNvPr>
          <p:cNvSpPr txBox="1"/>
          <p:nvPr/>
        </p:nvSpPr>
        <p:spPr>
          <a:xfrm>
            <a:off x="3393744" y="930218"/>
            <a:ext cx="284052" cy="954107"/>
          </a:xfrm>
          <a:prstGeom prst="rect">
            <a:avLst/>
          </a:prstGeom>
          <a:noFill/>
        </p:spPr>
        <p:txBody>
          <a:bodyPr wrap="none" rtlCol="0">
            <a:spAutoFit/>
          </a:bodyPr>
          <a:lstStyle/>
          <a:p>
            <a:r>
              <a:rPr lang="en-US" dirty="0">
                <a:latin typeface="+mn-lt"/>
              </a:rPr>
              <a:t>2</a:t>
            </a:r>
          </a:p>
          <a:p>
            <a:r>
              <a:rPr lang="en-US" dirty="0">
                <a:latin typeface="+mn-lt"/>
              </a:rPr>
              <a:t>0</a:t>
            </a:r>
          </a:p>
          <a:p>
            <a:r>
              <a:rPr lang="en-US" dirty="0">
                <a:latin typeface="+mn-lt"/>
              </a:rPr>
              <a:t>2</a:t>
            </a:r>
          </a:p>
          <a:p>
            <a:r>
              <a:rPr lang="en-US" dirty="0">
                <a:latin typeface="+mn-lt"/>
              </a:rPr>
              <a:t>3</a:t>
            </a:r>
          </a:p>
        </p:txBody>
      </p:sp>
      <p:sp>
        <p:nvSpPr>
          <p:cNvPr id="24" name="TextBox 23">
            <a:extLst>
              <a:ext uri="{FF2B5EF4-FFF2-40B4-BE49-F238E27FC236}">
                <a16:creationId xmlns:a16="http://schemas.microsoft.com/office/drawing/2014/main" id="{59553EDF-1C72-D7C1-8C0F-47358787810B}"/>
              </a:ext>
            </a:extLst>
          </p:cNvPr>
          <p:cNvSpPr txBox="1"/>
          <p:nvPr/>
        </p:nvSpPr>
        <p:spPr>
          <a:xfrm>
            <a:off x="3393744" y="2760312"/>
            <a:ext cx="284052" cy="954107"/>
          </a:xfrm>
          <a:prstGeom prst="rect">
            <a:avLst/>
          </a:prstGeom>
          <a:noFill/>
        </p:spPr>
        <p:txBody>
          <a:bodyPr wrap="none" rtlCol="0">
            <a:spAutoFit/>
          </a:bodyPr>
          <a:lstStyle/>
          <a:p>
            <a:r>
              <a:rPr lang="en-US" dirty="0">
                <a:latin typeface="+mn-lt"/>
              </a:rPr>
              <a:t>2</a:t>
            </a:r>
          </a:p>
          <a:p>
            <a:r>
              <a:rPr lang="en-US" dirty="0">
                <a:latin typeface="+mn-lt"/>
              </a:rPr>
              <a:t>0</a:t>
            </a:r>
          </a:p>
          <a:p>
            <a:r>
              <a:rPr lang="en-US" dirty="0">
                <a:latin typeface="+mn-lt"/>
              </a:rPr>
              <a:t>2</a:t>
            </a:r>
          </a:p>
          <a:p>
            <a:r>
              <a:rPr lang="en-US" dirty="0">
                <a:latin typeface="+mn-lt"/>
              </a:rPr>
              <a:t>3</a:t>
            </a:r>
          </a:p>
        </p:txBody>
      </p:sp>
      <p:sp>
        <p:nvSpPr>
          <p:cNvPr id="25" name="TextBox 24">
            <a:extLst>
              <a:ext uri="{FF2B5EF4-FFF2-40B4-BE49-F238E27FC236}">
                <a16:creationId xmlns:a16="http://schemas.microsoft.com/office/drawing/2014/main" id="{73D7CBC0-6413-1687-7E22-4B6C037B7BD8}"/>
              </a:ext>
            </a:extLst>
          </p:cNvPr>
          <p:cNvSpPr txBox="1"/>
          <p:nvPr/>
        </p:nvSpPr>
        <p:spPr>
          <a:xfrm>
            <a:off x="6116373" y="2709256"/>
            <a:ext cx="284052" cy="954107"/>
          </a:xfrm>
          <a:prstGeom prst="rect">
            <a:avLst/>
          </a:prstGeom>
          <a:noFill/>
        </p:spPr>
        <p:txBody>
          <a:bodyPr wrap="none" rtlCol="0">
            <a:spAutoFit/>
          </a:bodyPr>
          <a:lstStyle/>
          <a:p>
            <a:r>
              <a:rPr lang="en-US" dirty="0">
                <a:latin typeface="+mn-lt"/>
              </a:rPr>
              <a:t>2</a:t>
            </a:r>
          </a:p>
          <a:p>
            <a:r>
              <a:rPr lang="en-US" dirty="0">
                <a:latin typeface="+mn-lt"/>
              </a:rPr>
              <a:t>0</a:t>
            </a:r>
          </a:p>
          <a:p>
            <a:r>
              <a:rPr lang="en-US" dirty="0">
                <a:latin typeface="+mn-lt"/>
              </a:rPr>
              <a:t>2</a:t>
            </a:r>
          </a:p>
          <a:p>
            <a:r>
              <a:rPr lang="en-US" dirty="0">
                <a:latin typeface="+mn-lt"/>
              </a:rPr>
              <a:t>4</a:t>
            </a:r>
          </a:p>
        </p:txBody>
      </p:sp>
      <p:sp>
        <p:nvSpPr>
          <p:cNvPr id="26" name="TextBox 25">
            <a:extLst>
              <a:ext uri="{FF2B5EF4-FFF2-40B4-BE49-F238E27FC236}">
                <a16:creationId xmlns:a16="http://schemas.microsoft.com/office/drawing/2014/main" id="{4F05A588-668F-B69B-D9BA-5A2EFBA4B31B}"/>
              </a:ext>
            </a:extLst>
          </p:cNvPr>
          <p:cNvSpPr txBox="1"/>
          <p:nvPr/>
        </p:nvSpPr>
        <p:spPr>
          <a:xfrm>
            <a:off x="6070208" y="894222"/>
            <a:ext cx="284052" cy="954107"/>
          </a:xfrm>
          <a:prstGeom prst="rect">
            <a:avLst/>
          </a:prstGeom>
          <a:noFill/>
        </p:spPr>
        <p:txBody>
          <a:bodyPr wrap="none" rtlCol="0">
            <a:spAutoFit/>
          </a:bodyPr>
          <a:lstStyle/>
          <a:p>
            <a:r>
              <a:rPr lang="en-US" dirty="0">
                <a:latin typeface="+mn-lt"/>
              </a:rPr>
              <a:t>2</a:t>
            </a:r>
          </a:p>
          <a:p>
            <a:r>
              <a:rPr lang="en-US" dirty="0">
                <a:latin typeface="+mn-lt"/>
              </a:rPr>
              <a:t>0</a:t>
            </a:r>
          </a:p>
          <a:p>
            <a:r>
              <a:rPr lang="en-US" dirty="0">
                <a:latin typeface="+mn-lt"/>
              </a:rPr>
              <a:t>2</a:t>
            </a:r>
          </a:p>
          <a:p>
            <a:r>
              <a:rPr lang="en-US" dirty="0">
                <a:latin typeface="+mn-lt"/>
              </a:rPr>
              <a:t>4</a:t>
            </a:r>
          </a:p>
        </p:txBody>
      </p:sp>
      <p:pic>
        <p:nvPicPr>
          <p:cNvPr id="27" name="Picture 26" descr="A blue and yellow logo&#10;&#10;Description automatically generated">
            <a:extLst>
              <a:ext uri="{FF2B5EF4-FFF2-40B4-BE49-F238E27FC236}">
                <a16:creationId xmlns:a16="http://schemas.microsoft.com/office/drawing/2014/main" id="{D93BFDCE-1F23-FC25-5613-7D57D5C210CA}"/>
              </a:ext>
            </a:extLst>
          </p:cNvPr>
          <p:cNvPicPr>
            <a:picLocks noChangeAspect="1"/>
          </p:cNvPicPr>
          <p:nvPr/>
        </p:nvPicPr>
        <p:blipFill>
          <a:blip r:embed="rId9"/>
          <a:stretch>
            <a:fillRect/>
          </a:stretch>
        </p:blipFill>
        <p:spPr>
          <a:xfrm>
            <a:off x="1272354" y="839894"/>
            <a:ext cx="1117709" cy="1120138"/>
          </a:xfrm>
          <a:prstGeom prst="rect">
            <a:avLst/>
          </a:prstGeom>
        </p:spPr>
      </p:pic>
    </p:spTree>
    <p:extLst>
      <p:ext uri="{BB962C8B-B14F-4D97-AF65-F5344CB8AC3E}">
        <p14:creationId xmlns:p14="http://schemas.microsoft.com/office/powerpoint/2010/main" val="1073670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25B6948-A582-A148-A5B1-CA86D2B936BA}"/>
              </a:ext>
            </a:extLst>
          </p:cNvPr>
          <p:cNvSpPr txBox="1">
            <a:spLocks/>
          </p:cNvSpPr>
          <p:nvPr/>
        </p:nvSpPr>
        <p:spPr>
          <a:xfrm>
            <a:off x="1" y="2547"/>
            <a:ext cx="9143999" cy="871810"/>
          </a:xfrm>
          <a:prstGeom prst="rect">
            <a:avLst/>
          </a:prstGeom>
          <a:solidFill>
            <a:schemeClr val="accent1">
              <a:lumMod val="40000"/>
              <a:lumOff val="60000"/>
            </a:schemeClr>
          </a:solidFill>
        </p:spPr>
        <p:txBody>
          <a:bodyPr vert="horz" lIns="91440" tIns="45720" rIns="91440" bIns="45720" rtlCol="0" anchor="ctr">
            <a:no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buClrTx/>
              <a:buFontTx/>
            </a:pPr>
            <a:endParaRPr lang="en-US" sz="2400" b="1" dirty="0"/>
          </a:p>
        </p:txBody>
      </p:sp>
      <p:sp>
        <p:nvSpPr>
          <p:cNvPr id="2" name="Title 1"/>
          <p:cNvSpPr>
            <a:spLocks noGrp="1"/>
          </p:cNvSpPr>
          <p:nvPr>
            <p:ph type="title"/>
          </p:nvPr>
        </p:nvSpPr>
        <p:spPr>
          <a:xfrm>
            <a:off x="0" y="152434"/>
            <a:ext cx="9144000" cy="572036"/>
          </a:xfrm>
          <a:solidFill>
            <a:schemeClr val="accent1">
              <a:lumMod val="40000"/>
              <a:lumOff val="60000"/>
            </a:schemeClr>
          </a:solidFill>
        </p:spPr>
        <p:txBody>
          <a:bodyPr vert="horz" lIns="91440" tIns="45720" rIns="91440" bIns="45720" rtlCol="0" anchor="ctr">
            <a:noAutofit/>
          </a:bodyPr>
          <a:lstStyle/>
          <a:p>
            <a:r>
              <a:rPr lang="en-US" sz="2400" b="1" dirty="0"/>
              <a:t>Strong Public, Employer, and Employee Support</a:t>
            </a:r>
            <a:endParaRPr lang="en-US" sz="2400" b="1" dirty="0">
              <a:sym typeface="Arial"/>
            </a:endParaRPr>
          </a:p>
        </p:txBody>
      </p:sp>
      <p:sp>
        <p:nvSpPr>
          <p:cNvPr id="4" name="Rectangle 3"/>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defRPr/>
            </a:pPr>
            <a:endParaRPr lang="en-US" sz="1800" kern="1200">
              <a:solidFill>
                <a:srgbClr val="002060"/>
              </a:solidFill>
              <a:latin typeface="Calibri"/>
            </a:endParaRPr>
          </a:p>
        </p:txBody>
      </p:sp>
      <p:pic>
        <p:nvPicPr>
          <p:cNvPr id="11" name="Picture 10" descr="A picture containing text&#10;&#10;Description automatically generated"/>
          <p:cNvPicPr/>
          <p:nvPr/>
        </p:nvPicPr>
        <p:blipFill>
          <a:blip r:embed="rId3"/>
          <a:stretch>
            <a:fillRect/>
          </a:stretch>
        </p:blipFill>
        <p:spPr>
          <a:xfrm>
            <a:off x="6070208" y="4594623"/>
            <a:ext cx="2760028" cy="442314"/>
          </a:xfrm>
          <a:prstGeom prst="rect">
            <a:avLst/>
          </a:prstGeom>
        </p:spPr>
      </p:pic>
      <p:sp>
        <p:nvSpPr>
          <p:cNvPr id="5" name="Content Placeholder 4">
            <a:extLst>
              <a:ext uri="{FF2B5EF4-FFF2-40B4-BE49-F238E27FC236}">
                <a16:creationId xmlns:a16="http://schemas.microsoft.com/office/drawing/2014/main" id="{C33BE2E5-2D91-3542-97F2-79DCB52C2A57}"/>
              </a:ext>
            </a:extLst>
          </p:cNvPr>
          <p:cNvSpPr>
            <a:spLocks noGrp="1"/>
          </p:cNvSpPr>
          <p:nvPr>
            <p:ph idx="1"/>
          </p:nvPr>
        </p:nvSpPr>
        <p:spPr>
          <a:xfrm>
            <a:off x="313764" y="986925"/>
            <a:ext cx="8229600" cy="3394472"/>
          </a:xfrm>
        </p:spPr>
        <p:txBody>
          <a:bodyPr>
            <a:normAutofit fontScale="47500" lnSpcReduction="20000"/>
          </a:bodyPr>
          <a:lstStyle/>
          <a:p>
            <a:pPr marL="0" indent="0">
              <a:buNone/>
            </a:pPr>
            <a:r>
              <a:rPr lang="en-US" dirty="0">
                <a:solidFill>
                  <a:prstClr val="black"/>
                </a:solidFill>
              </a:rPr>
              <a:t>NIRS 2024 </a:t>
            </a:r>
            <a:r>
              <a:rPr lang="en-US" dirty="0">
                <a:solidFill>
                  <a:prstClr val="black"/>
                </a:solidFill>
                <a:hlinkClick r:id="rId4"/>
              </a:rPr>
              <a:t>survey</a:t>
            </a:r>
            <a:r>
              <a:rPr lang="en-US" dirty="0">
                <a:solidFill>
                  <a:prstClr val="black"/>
                </a:solidFill>
              </a:rPr>
              <a:t> of views of state-facilitated retirement savings programs:</a:t>
            </a:r>
          </a:p>
          <a:p>
            <a:pPr algn="l">
              <a:buFont typeface="Arial" panose="020B0604020202020204" pitchFamily="34" charset="0"/>
              <a:buChar char="•"/>
            </a:pPr>
            <a:r>
              <a:rPr lang="en-US" b="0" i="0" dirty="0">
                <a:effectLst/>
              </a:rPr>
              <a:t>77 percent agree that state-facilitated retirement programs are a good idea with high support across party and generational lines</a:t>
            </a:r>
          </a:p>
          <a:p>
            <a:pPr algn="l">
              <a:buFont typeface="Arial" panose="020B0604020202020204" pitchFamily="34" charset="0"/>
              <a:buChar char="•"/>
            </a:pPr>
            <a:r>
              <a:rPr lang="en-US" b="0" i="0" dirty="0">
                <a:effectLst/>
              </a:rPr>
              <a:t>82 percent say they would participate in state-facilitated retirement programs, consistent across party and generational lines</a:t>
            </a:r>
          </a:p>
          <a:p>
            <a:pPr algn="l">
              <a:buFont typeface="Arial" panose="020B0604020202020204" pitchFamily="34" charset="0"/>
              <a:buChar char="•"/>
            </a:pPr>
            <a:r>
              <a:rPr lang="en-US" b="0" i="0" dirty="0">
                <a:effectLst/>
              </a:rPr>
              <a:t>Many key features of state-facilitated retirement programs viewed favorably</a:t>
            </a:r>
          </a:p>
          <a:p>
            <a:pPr marL="0" indent="0">
              <a:buNone/>
            </a:pPr>
            <a:endParaRPr lang="en-US" dirty="0">
              <a:solidFill>
                <a:prstClr val="black"/>
              </a:solidFill>
            </a:endParaRPr>
          </a:p>
          <a:p>
            <a:pPr marL="0" indent="0">
              <a:buNone/>
            </a:pPr>
            <a:r>
              <a:rPr lang="en-US" dirty="0">
                <a:solidFill>
                  <a:prstClr val="black"/>
                </a:solidFill>
              </a:rPr>
              <a:t>Pew 2019-2020 </a:t>
            </a:r>
            <a:r>
              <a:rPr lang="en-US" dirty="0">
                <a:solidFill>
                  <a:prstClr val="black"/>
                </a:solidFill>
                <a:hlinkClick r:id="rId5"/>
              </a:rPr>
              <a:t>survey</a:t>
            </a:r>
            <a:r>
              <a:rPr lang="en-US" dirty="0">
                <a:solidFill>
                  <a:prstClr val="black"/>
                </a:solidFill>
              </a:rPr>
              <a:t> of 2,500 responding employers in Oregon:  </a:t>
            </a:r>
          </a:p>
          <a:p>
            <a:pPr marL="0" indent="0">
              <a:buNone/>
            </a:pPr>
            <a:endParaRPr lang="en-US" dirty="0">
              <a:solidFill>
                <a:prstClr val="black"/>
              </a:solidFill>
            </a:endParaRPr>
          </a:p>
          <a:p>
            <a:pPr lvl="0">
              <a:buFont typeface="Wingdings" panose="05000000000000000000" pitchFamily="2" charset="2"/>
              <a:buChar char="ü"/>
            </a:pPr>
            <a:r>
              <a:rPr lang="en-US" dirty="0">
                <a:solidFill>
                  <a:prstClr val="black"/>
                </a:solidFill>
              </a:rPr>
              <a:t>79% of the businesses surveyed responded that they paid no out of pocket costs </a:t>
            </a:r>
          </a:p>
          <a:p>
            <a:pPr lvl="0">
              <a:buFont typeface="Wingdings" panose="05000000000000000000" pitchFamily="2" charset="2"/>
              <a:buChar char="ü"/>
            </a:pPr>
            <a:r>
              <a:rPr lang="en-US" dirty="0">
                <a:solidFill>
                  <a:prstClr val="black"/>
                </a:solidFill>
              </a:rPr>
              <a:t>80% of employers reported that they heard a little or nothing from their employees about participating in the program (assumption is that employees would express any dissatisfaction to their employer)</a:t>
            </a:r>
          </a:p>
          <a:p>
            <a:pPr lvl="0">
              <a:buFont typeface="Wingdings" panose="05000000000000000000" pitchFamily="2" charset="2"/>
              <a:buChar char="ü"/>
            </a:pPr>
            <a:r>
              <a:rPr lang="en-US" dirty="0">
                <a:solidFill>
                  <a:prstClr val="black"/>
                </a:solidFill>
              </a:rPr>
              <a:t>73% of employers reported being satisfied or neutral about the program overall</a:t>
            </a:r>
          </a:p>
          <a:p>
            <a:pPr marL="0" indent="0">
              <a:buNone/>
              <a:defRPr/>
            </a:pPr>
            <a:endParaRPr lang="en-US" dirty="0">
              <a:solidFill>
                <a:prstClr val="black"/>
              </a:solidFill>
            </a:endParaRPr>
          </a:p>
          <a:p>
            <a:pPr marL="0" indent="0">
              <a:buNone/>
            </a:pPr>
            <a:endParaRPr lang="en-US" dirty="0"/>
          </a:p>
        </p:txBody>
      </p:sp>
    </p:spTree>
    <p:extLst>
      <p:ext uri="{BB962C8B-B14F-4D97-AF65-F5344CB8AC3E}">
        <p14:creationId xmlns:p14="http://schemas.microsoft.com/office/powerpoint/2010/main" val="299973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accent1">
              <a:lumMod val="40000"/>
              <a:lumOff val="60000"/>
            </a:schemeClr>
          </a:solidFill>
        </p:spPr>
        <p:txBody>
          <a:bodyPr>
            <a:noAutofit/>
          </a:bodyPr>
          <a:lstStyle/>
          <a:p>
            <a:r>
              <a:rPr lang="en-US" sz="2400" b="1" dirty="0">
                <a:hlinkClick r:id="rId3"/>
              </a:rPr>
              <a:t>State Program Performance</a:t>
            </a:r>
            <a:endParaRPr lang="en-US" sz="2400" b="1" dirty="0"/>
          </a:p>
        </p:txBody>
      </p:sp>
      <p:sp>
        <p:nvSpPr>
          <p:cNvPr id="3" name="Rounded Rectangle 2">
            <a:extLst>
              <a:ext uri="{FF2B5EF4-FFF2-40B4-BE49-F238E27FC236}">
                <a16:creationId xmlns:a16="http://schemas.microsoft.com/office/drawing/2014/main" id="{182D302B-A969-935D-9B3F-CA09B099DACB}"/>
              </a:ext>
            </a:extLst>
          </p:cNvPr>
          <p:cNvSpPr/>
          <p:nvPr/>
        </p:nvSpPr>
        <p:spPr>
          <a:xfrm>
            <a:off x="3257973" y="1201778"/>
            <a:ext cx="2587414" cy="1166742"/>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$1.72 Billion in Assets</a:t>
            </a:r>
          </a:p>
          <a:p>
            <a:pPr algn="ctr"/>
            <a:r>
              <a:rPr kumimoji="0" lang="en-US" sz="800" b="0" i="0" u="none" strike="noStrike" kern="0" cap="none" spc="0" normalizeH="0" baseline="0" noProof="0" dirty="0">
                <a:ln>
                  <a:noFill/>
                </a:ln>
                <a:solidFill>
                  <a:prstClr val="white"/>
                </a:solidFill>
                <a:effectLst/>
                <a:uLnTx/>
                <a:uFillTx/>
                <a:latin typeface="Calibri"/>
                <a:ea typeface="+mn-ea"/>
                <a:cs typeface="+mn-cs"/>
                <a:sym typeface="Arial"/>
              </a:rPr>
              <a:t>CA, CO, CT, IL, ME, MD, OR, VA=$1.68 billion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prstClr val="white"/>
                </a:solidFill>
                <a:effectLst/>
                <a:uLnTx/>
                <a:uFillTx/>
                <a:latin typeface="Calibri"/>
                <a:ea typeface="+mn-ea"/>
                <a:cs typeface="+mn-cs"/>
                <a:sym typeface="Arial"/>
              </a:rPr>
              <a:t>as of 8/31/2024</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dirty="0">
                <a:solidFill>
                  <a:prstClr val="white"/>
                </a:solidFill>
                <a:latin typeface="Calibri"/>
              </a:rPr>
              <a:t>+MA and WA</a:t>
            </a:r>
            <a:endParaRPr lang="en-US" sz="800" b="1" dirty="0"/>
          </a:p>
        </p:txBody>
      </p:sp>
      <p:sp>
        <p:nvSpPr>
          <p:cNvPr id="5" name="Rounded Rectangle 4">
            <a:extLst>
              <a:ext uri="{FF2B5EF4-FFF2-40B4-BE49-F238E27FC236}">
                <a16:creationId xmlns:a16="http://schemas.microsoft.com/office/drawing/2014/main" id="{0D0A3EC7-F858-0019-742C-9D8291F120EE}"/>
              </a:ext>
            </a:extLst>
          </p:cNvPr>
          <p:cNvSpPr/>
          <p:nvPr/>
        </p:nvSpPr>
        <p:spPr>
          <a:xfrm>
            <a:off x="894080" y="3027560"/>
            <a:ext cx="2147147" cy="881743"/>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221,000+ Registered Employers</a:t>
            </a:r>
          </a:p>
          <a:p>
            <a:pPr algn="ctr"/>
            <a:r>
              <a:rPr lang="en-US" sz="800" dirty="0"/>
              <a:t>CA, CO, CT, IL, ME, MD, OR, VA</a:t>
            </a:r>
          </a:p>
          <a:p>
            <a:pPr algn="ctr"/>
            <a:r>
              <a:rPr lang="en-US" sz="800" dirty="0"/>
              <a:t>as of 8/31/24</a:t>
            </a:r>
          </a:p>
        </p:txBody>
      </p:sp>
      <p:sp>
        <p:nvSpPr>
          <p:cNvPr id="6" name="Rounded Rectangle 5">
            <a:extLst>
              <a:ext uri="{FF2B5EF4-FFF2-40B4-BE49-F238E27FC236}">
                <a16:creationId xmlns:a16="http://schemas.microsoft.com/office/drawing/2014/main" id="{192BFAB5-A53E-4678-F012-3BEA3F323B7D}"/>
              </a:ext>
            </a:extLst>
          </p:cNvPr>
          <p:cNvSpPr/>
          <p:nvPr/>
        </p:nvSpPr>
        <p:spPr>
          <a:xfrm>
            <a:off x="6055360" y="3013061"/>
            <a:ext cx="2208107" cy="881743"/>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p>
          <a:p>
            <a:pPr algn="ctr"/>
            <a:r>
              <a:rPr lang="en-US" sz="1600" b="1" dirty="0"/>
              <a:t>927,000+ Funded Accounts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prstClr val="white"/>
                </a:solidFill>
                <a:effectLst/>
                <a:uLnTx/>
                <a:uFillTx/>
                <a:latin typeface="Calibri"/>
                <a:ea typeface="+mn-ea"/>
                <a:cs typeface="+mn-cs"/>
                <a:sym typeface="Arial"/>
              </a:rPr>
              <a:t>CA, CO, CT, IL, ME, MD, OR &amp; VA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prstClr val="white"/>
                </a:solidFill>
                <a:effectLst/>
                <a:uLnTx/>
                <a:uFillTx/>
                <a:latin typeface="Calibri"/>
                <a:ea typeface="+mn-ea"/>
                <a:cs typeface="+mn-cs"/>
                <a:sym typeface="Arial"/>
              </a:rPr>
              <a:t>as of 8/31/24</a:t>
            </a:r>
          </a:p>
          <a:p>
            <a:pPr algn="ctr"/>
            <a:endParaRPr lang="en-US" sz="1600" b="1" dirty="0"/>
          </a:p>
        </p:txBody>
      </p:sp>
      <p:pic>
        <p:nvPicPr>
          <p:cNvPr id="8" name="Picture 7" descr="A green piggy bank with a dollar sign&#10;&#10;Description automatically generated">
            <a:extLst>
              <a:ext uri="{FF2B5EF4-FFF2-40B4-BE49-F238E27FC236}">
                <a16:creationId xmlns:a16="http://schemas.microsoft.com/office/drawing/2014/main" id="{84ED9ED9-72F6-4902-547D-155FCFAEF77D}"/>
              </a:ext>
            </a:extLst>
          </p:cNvPr>
          <p:cNvPicPr>
            <a:picLocks noChangeAspect="1"/>
          </p:cNvPicPr>
          <p:nvPr/>
        </p:nvPicPr>
        <p:blipFill>
          <a:blip r:embed="rId4"/>
          <a:stretch>
            <a:fillRect/>
          </a:stretch>
        </p:blipFill>
        <p:spPr>
          <a:xfrm>
            <a:off x="3246387" y="2508966"/>
            <a:ext cx="2480950" cy="1757339"/>
          </a:xfrm>
          <a:prstGeom prst="rect">
            <a:avLst/>
          </a:prstGeom>
        </p:spPr>
      </p:pic>
      <p:pic>
        <p:nvPicPr>
          <p:cNvPr id="13" name="Picture 12" descr="A group of workers in blue uniforms&#10;&#10;Description automatically generated with low confidence">
            <a:extLst>
              <a:ext uri="{FF2B5EF4-FFF2-40B4-BE49-F238E27FC236}">
                <a16:creationId xmlns:a16="http://schemas.microsoft.com/office/drawing/2014/main" id="{90776525-F103-7B64-F125-440BC1412AF4}"/>
              </a:ext>
            </a:extLst>
          </p:cNvPr>
          <p:cNvPicPr>
            <a:picLocks noChangeAspect="1"/>
          </p:cNvPicPr>
          <p:nvPr/>
        </p:nvPicPr>
        <p:blipFill>
          <a:blip r:embed="rId5"/>
          <a:stretch>
            <a:fillRect/>
          </a:stretch>
        </p:blipFill>
        <p:spPr>
          <a:xfrm>
            <a:off x="6017564" y="1201778"/>
            <a:ext cx="2249696" cy="1499797"/>
          </a:xfrm>
          <a:prstGeom prst="rect">
            <a:avLst/>
          </a:prstGeom>
        </p:spPr>
      </p:pic>
      <p:pic>
        <p:nvPicPr>
          <p:cNvPr id="15" name="Picture 14" descr="A picture containing building, sky, screenshot&#10;&#10;Description automatically generated">
            <a:extLst>
              <a:ext uri="{FF2B5EF4-FFF2-40B4-BE49-F238E27FC236}">
                <a16:creationId xmlns:a16="http://schemas.microsoft.com/office/drawing/2014/main" id="{B2C0457B-756D-DCC8-566A-3F53FCF9C87A}"/>
              </a:ext>
            </a:extLst>
          </p:cNvPr>
          <p:cNvPicPr>
            <a:picLocks noChangeAspect="1"/>
          </p:cNvPicPr>
          <p:nvPr/>
        </p:nvPicPr>
        <p:blipFill rotWithShape="1">
          <a:blip r:embed="rId6"/>
          <a:srcRect t="15442"/>
          <a:stretch/>
        </p:blipFill>
        <p:spPr>
          <a:xfrm>
            <a:off x="876740" y="1201779"/>
            <a:ext cx="2212177" cy="1553939"/>
          </a:xfrm>
          <a:prstGeom prst="rect">
            <a:avLst/>
          </a:prstGeom>
        </p:spPr>
      </p:pic>
      <p:sp>
        <p:nvSpPr>
          <p:cNvPr id="12" name="Rectangle 11">
            <a:extLst>
              <a:ext uri="{FF2B5EF4-FFF2-40B4-BE49-F238E27FC236}">
                <a16:creationId xmlns:a16="http://schemas.microsoft.com/office/drawing/2014/main" id="{05F42C6A-0948-2649-A65C-0EBE13CEF4E5}"/>
              </a:ext>
            </a:extLst>
          </p:cNvPr>
          <p:cNvSpPr/>
          <p:nvPr/>
        </p:nvSpPr>
        <p:spPr>
          <a:xfrm>
            <a:off x="0" y="4452471"/>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a:solidFill>
                <a:prstClr val="white"/>
              </a:solidFill>
              <a:latin typeface="Calibri"/>
            </a:endParaRPr>
          </a:p>
        </p:txBody>
      </p:sp>
      <p:pic>
        <p:nvPicPr>
          <p:cNvPr id="14" name="Picture 13" descr="A picture containing text&#10;&#10;Description automatically generated">
            <a:extLst>
              <a:ext uri="{FF2B5EF4-FFF2-40B4-BE49-F238E27FC236}">
                <a16:creationId xmlns:a16="http://schemas.microsoft.com/office/drawing/2014/main" id="{3E276039-F596-F147-8DDA-2419597EBD52}"/>
              </a:ext>
            </a:extLst>
          </p:cNvPr>
          <p:cNvPicPr/>
          <p:nvPr/>
        </p:nvPicPr>
        <p:blipFill>
          <a:blip r:embed="rId7"/>
          <a:stretch>
            <a:fillRect/>
          </a:stretch>
        </p:blipFill>
        <p:spPr>
          <a:xfrm>
            <a:off x="6070208" y="4594623"/>
            <a:ext cx="2760028" cy="442314"/>
          </a:xfrm>
          <a:prstGeom prst="rect">
            <a:avLst/>
          </a:prstGeom>
        </p:spPr>
      </p:pic>
      <p:sp>
        <p:nvSpPr>
          <p:cNvPr id="4" name="TextBox 3">
            <a:extLst>
              <a:ext uri="{FF2B5EF4-FFF2-40B4-BE49-F238E27FC236}">
                <a16:creationId xmlns:a16="http://schemas.microsoft.com/office/drawing/2014/main" id="{F16C8D27-50B9-5AD4-F17D-28D36AA36E01}"/>
              </a:ext>
            </a:extLst>
          </p:cNvPr>
          <p:cNvSpPr txBox="1"/>
          <p:nvPr/>
        </p:nvSpPr>
        <p:spPr>
          <a:xfrm>
            <a:off x="3799840" y="4198727"/>
            <a:ext cx="1530773" cy="207749"/>
          </a:xfrm>
          <a:prstGeom prst="rect">
            <a:avLst/>
          </a:prstGeom>
          <a:noFill/>
        </p:spPr>
        <p:txBody>
          <a:bodyPr wrap="square" rtlCol="0">
            <a:spAutoFit/>
          </a:bodyPr>
          <a:lstStyle/>
          <a:p>
            <a:pPr defTabSz="685800">
              <a:buClrTx/>
            </a:pPr>
            <a:r>
              <a:rPr lang="en-US" sz="750" kern="1200" dirty="0">
                <a:solidFill>
                  <a:prstClr val="black"/>
                </a:solidFill>
                <a:latin typeface="Calibri"/>
                <a:ea typeface="+mn-ea"/>
                <a:cs typeface="+mn-cs"/>
              </a:rPr>
              <a:t>© 2024, Georgetown University </a:t>
            </a:r>
          </a:p>
        </p:txBody>
      </p:sp>
      <p:sp>
        <p:nvSpPr>
          <p:cNvPr id="7" name="TextBox 6">
            <a:extLst>
              <a:ext uri="{FF2B5EF4-FFF2-40B4-BE49-F238E27FC236}">
                <a16:creationId xmlns:a16="http://schemas.microsoft.com/office/drawing/2014/main" id="{6E0D3362-292D-ADD8-EFDF-355F8FF0F0B9}"/>
              </a:ext>
            </a:extLst>
          </p:cNvPr>
          <p:cNvSpPr txBox="1"/>
          <p:nvPr/>
        </p:nvSpPr>
        <p:spPr>
          <a:xfrm>
            <a:off x="894080" y="3982720"/>
            <a:ext cx="2241973" cy="438582"/>
          </a:xfrm>
          <a:prstGeom prst="rect">
            <a:avLst/>
          </a:prstGeom>
          <a:noFill/>
        </p:spPr>
        <p:txBody>
          <a:bodyPr wrap="square" rtlCol="0">
            <a:spAutoFit/>
          </a:bodyPr>
          <a:lstStyle/>
          <a:p>
            <a:pPr defTabSz="685800">
              <a:buClrTx/>
            </a:pPr>
            <a:endParaRPr lang="en-US" sz="750" kern="1200" dirty="0">
              <a:solidFill>
                <a:prstClr val="black"/>
              </a:solidFill>
              <a:latin typeface="Calibri"/>
              <a:ea typeface="+mn-ea"/>
              <a:cs typeface="+mn-cs"/>
            </a:endParaRPr>
          </a:p>
          <a:p>
            <a:pPr defTabSz="685800">
              <a:buClrTx/>
            </a:pPr>
            <a:r>
              <a:rPr lang="en-US" sz="750" kern="1200" dirty="0">
                <a:solidFill>
                  <a:prstClr val="black"/>
                </a:solidFill>
                <a:latin typeface="Calibri"/>
                <a:ea typeface="+mn-ea"/>
                <a:cs typeface="+mn-cs"/>
              </a:rPr>
              <a:t>Source: Data compiled by Georgetown CRI from state public and provided data </a:t>
            </a:r>
          </a:p>
        </p:txBody>
      </p:sp>
    </p:spTree>
    <p:extLst>
      <p:ext uri="{BB962C8B-B14F-4D97-AF65-F5344CB8AC3E}">
        <p14:creationId xmlns:p14="http://schemas.microsoft.com/office/powerpoint/2010/main" val="3030858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256118"/>
            <a:ext cx="9144000" cy="887384"/>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a:solidFill>
                <a:prstClr val="white"/>
              </a:solidFill>
              <a:latin typeface="Calibri"/>
            </a:endParaRPr>
          </a:p>
        </p:txBody>
      </p:sp>
      <p:pic>
        <p:nvPicPr>
          <p:cNvPr id="11" name="Picture 10" descr="A picture containing text&#10;&#10;Description automatically generated"/>
          <p:cNvPicPr/>
          <p:nvPr/>
        </p:nvPicPr>
        <p:blipFill>
          <a:blip r:embed="rId3"/>
          <a:stretch>
            <a:fillRect/>
          </a:stretch>
        </p:blipFill>
        <p:spPr>
          <a:xfrm>
            <a:off x="6070208" y="4594623"/>
            <a:ext cx="2760028" cy="442314"/>
          </a:xfrm>
          <a:prstGeom prst="rect">
            <a:avLst/>
          </a:prstGeom>
        </p:spPr>
      </p:pic>
      <p:sp>
        <p:nvSpPr>
          <p:cNvPr id="2" name="TextBox 1">
            <a:extLst>
              <a:ext uri="{FF2B5EF4-FFF2-40B4-BE49-F238E27FC236}">
                <a16:creationId xmlns:a16="http://schemas.microsoft.com/office/drawing/2014/main" id="{9494B568-A19A-CE83-4AF9-9B9605571A82}"/>
              </a:ext>
            </a:extLst>
          </p:cNvPr>
          <p:cNvSpPr txBox="1"/>
          <p:nvPr/>
        </p:nvSpPr>
        <p:spPr>
          <a:xfrm>
            <a:off x="117763" y="759153"/>
            <a:ext cx="8908473" cy="369332"/>
          </a:xfrm>
          <a:prstGeom prst="rect">
            <a:avLst/>
          </a:prstGeom>
          <a:noFill/>
        </p:spPr>
        <p:txBody>
          <a:bodyPr wrap="square" rtlCol="0">
            <a:spAutoFit/>
          </a:bodyPr>
          <a:lstStyle/>
          <a:p>
            <a:endParaRPr lang="en-US" sz="1800" dirty="0">
              <a:latin typeface="+mn-lt"/>
            </a:endParaRPr>
          </a:p>
        </p:txBody>
      </p:sp>
      <p:graphicFrame>
        <p:nvGraphicFramePr>
          <p:cNvPr id="6" name="Chart 5">
            <a:extLst>
              <a:ext uri="{FF2B5EF4-FFF2-40B4-BE49-F238E27FC236}">
                <a16:creationId xmlns:a16="http://schemas.microsoft.com/office/drawing/2014/main" id="{849C27C6-6D64-391D-B649-CF7E396C1C0A}"/>
              </a:ext>
              <a:ext uri="{147F2762-F138-4A5C-976F-8EAC2B608ADB}">
                <a16:predDERef xmlns:a16="http://schemas.microsoft.com/office/drawing/2014/main" pred="{4F10146E-0187-94F7-B5BA-21D5E371AC21}"/>
              </a:ext>
            </a:extLst>
          </p:cNvPr>
          <p:cNvGraphicFramePr>
            <a:graphicFrameLocks/>
          </p:cNvGraphicFramePr>
          <p:nvPr>
            <p:extLst>
              <p:ext uri="{D42A27DB-BD31-4B8C-83A1-F6EECF244321}">
                <p14:modId xmlns:p14="http://schemas.microsoft.com/office/powerpoint/2010/main" val="1343255126"/>
              </p:ext>
            </p:extLst>
          </p:nvPr>
        </p:nvGraphicFramePr>
        <p:xfrm>
          <a:off x="1" y="412231"/>
          <a:ext cx="2975548" cy="3972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8B402601-F6CE-440F-DD82-AB40FB9A2C05}"/>
              </a:ext>
            </a:extLst>
          </p:cNvPr>
          <p:cNvGraphicFramePr>
            <a:graphicFrameLocks/>
          </p:cNvGraphicFramePr>
          <p:nvPr>
            <p:extLst>
              <p:ext uri="{D42A27DB-BD31-4B8C-83A1-F6EECF244321}">
                <p14:modId xmlns:p14="http://schemas.microsoft.com/office/powerpoint/2010/main" val="1944312732"/>
              </p:ext>
            </p:extLst>
          </p:nvPr>
        </p:nvGraphicFramePr>
        <p:xfrm>
          <a:off x="2923083" y="345088"/>
          <a:ext cx="3245372" cy="390220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6A235D60-A306-6998-A96F-7551A8528451}"/>
              </a:ext>
            </a:extLst>
          </p:cNvPr>
          <p:cNvGraphicFramePr>
            <a:graphicFrameLocks/>
          </p:cNvGraphicFramePr>
          <p:nvPr>
            <p:extLst>
              <p:ext uri="{D42A27DB-BD31-4B8C-83A1-F6EECF244321}">
                <p14:modId xmlns:p14="http://schemas.microsoft.com/office/powerpoint/2010/main" val="2013442909"/>
              </p:ext>
            </p:extLst>
          </p:nvPr>
        </p:nvGraphicFramePr>
        <p:xfrm>
          <a:off x="5951094" y="345088"/>
          <a:ext cx="3106276" cy="4064195"/>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D9A338A0-C7BE-027A-3F98-843F1C6E5B4B}"/>
              </a:ext>
            </a:extLst>
          </p:cNvPr>
          <p:cNvSpPr txBox="1"/>
          <p:nvPr/>
        </p:nvSpPr>
        <p:spPr>
          <a:xfrm>
            <a:off x="-1" y="4256117"/>
            <a:ext cx="59510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latin typeface="Aptos Narrow"/>
              </a:rPr>
              <a:t>*</a:t>
            </a:r>
            <a:r>
              <a:rPr lang="en-US" sz="900" b="1" dirty="0">
                <a:solidFill>
                  <a:schemeClr val="bg1"/>
                </a:solidFill>
                <a:latin typeface="Aptos Narrow"/>
              </a:rPr>
              <a:t>Other (Total Assets) includes </a:t>
            </a:r>
            <a:r>
              <a:rPr lang="en-US" sz="900" b="1" dirty="0" err="1">
                <a:solidFill>
                  <a:schemeClr val="bg1"/>
                </a:solidFill>
                <a:latin typeface="Aptos Narrow"/>
              </a:rPr>
              <a:t>MyCTSavings</a:t>
            </a:r>
            <a:r>
              <a:rPr lang="en-US" sz="900" b="1" dirty="0">
                <a:solidFill>
                  <a:schemeClr val="bg1"/>
                </a:solidFill>
                <a:latin typeface="Aptos Narrow"/>
              </a:rPr>
              <a:t>, </a:t>
            </a:r>
            <a:r>
              <a:rPr lang="en-US" sz="900" b="1" dirty="0" err="1">
                <a:solidFill>
                  <a:schemeClr val="bg1"/>
                </a:solidFill>
                <a:latin typeface="Aptos Narrow"/>
              </a:rPr>
              <a:t>Maryland$aves</a:t>
            </a:r>
            <a:r>
              <a:rPr lang="en-US" sz="900" b="1" dirty="0">
                <a:solidFill>
                  <a:schemeClr val="bg1"/>
                </a:solidFill>
                <a:latin typeface="Aptos Narrow"/>
              </a:rPr>
              <a:t>, </a:t>
            </a:r>
            <a:r>
              <a:rPr lang="en-US" sz="900" b="1" dirty="0" err="1">
                <a:solidFill>
                  <a:schemeClr val="bg1"/>
                </a:solidFill>
                <a:latin typeface="Aptos Narrow"/>
              </a:rPr>
              <a:t>RetirePathVA</a:t>
            </a:r>
            <a:r>
              <a:rPr lang="en-US" sz="900" b="1" dirty="0">
                <a:solidFill>
                  <a:schemeClr val="bg1"/>
                </a:solidFill>
                <a:latin typeface="Aptos Narrow"/>
              </a:rPr>
              <a:t>, MERIT, MA CORE Plan, WA Retirement Marketplace.</a:t>
            </a:r>
          </a:p>
          <a:p>
            <a:r>
              <a:rPr lang="en-US" sz="900" b="1" dirty="0">
                <a:solidFill>
                  <a:schemeClr val="bg1"/>
                </a:solidFill>
                <a:latin typeface="Aptos Narrow"/>
              </a:rPr>
              <a:t>**Other (Total Registered Employers, Total Funded Accounts) includes </a:t>
            </a:r>
            <a:r>
              <a:rPr lang="en-US" sz="900" b="1" dirty="0" err="1">
                <a:solidFill>
                  <a:schemeClr val="bg1"/>
                </a:solidFill>
                <a:latin typeface="Aptos Narrow"/>
              </a:rPr>
              <a:t>MyCTSavings</a:t>
            </a:r>
            <a:r>
              <a:rPr lang="en-US" sz="900" b="1" dirty="0">
                <a:solidFill>
                  <a:schemeClr val="bg1"/>
                </a:solidFill>
                <a:latin typeface="Aptos Narrow"/>
              </a:rPr>
              <a:t>, </a:t>
            </a:r>
            <a:r>
              <a:rPr lang="en-US" sz="900" b="1" dirty="0" err="1">
                <a:solidFill>
                  <a:schemeClr val="bg1"/>
                </a:solidFill>
                <a:latin typeface="Aptos Narrow"/>
              </a:rPr>
              <a:t>Maryland$aves</a:t>
            </a:r>
            <a:r>
              <a:rPr lang="en-US" sz="900" b="1" dirty="0">
                <a:solidFill>
                  <a:schemeClr val="bg1"/>
                </a:solidFill>
                <a:latin typeface="Aptos Narrow"/>
              </a:rPr>
              <a:t>, </a:t>
            </a:r>
            <a:r>
              <a:rPr lang="en-US" sz="900" b="1" dirty="0" err="1">
                <a:solidFill>
                  <a:schemeClr val="bg1"/>
                </a:solidFill>
                <a:latin typeface="Aptos Narrow"/>
              </a:rPr>
              <a:t>RetirePathVA</a:t>
            </a:r>
            <a:r>
              <a:rPr lang="en-US" sz="900" b="1" dirty="0">
                <a:solidFill>
                  <a:schemeClr val="bg1"/>
                </a:solidFill>
                <a:latin typeface="Aptos Narrow"/>
              </a:rPr>
              <a:t>, MERIT. </a:t>
            </a:r>
          </a:p>
          <a:p>
            <a:r>
              <a:rPr lang="en-US" sz="900" b="1" dirty="0">
                <a:solidFill>
                  <a:schemeClr val="bg1"/>
                </a:solidFill>
                <a:latin typeface="Aptos Narrow"/>
              </a:rPr>
              <a:t> All program data is as of August 31, 2024, except for MA Core Plan (as of June 30, 2024) and WA Retirement Marketplace (as of June 30, 2020).</a:t>
            </a:r>
          </a:p>
          <a:p>
            <a:r>
              <a:rPr lang="en-US" sz="900" b="1" dirty="0">
                <a:solidFill>
                  <a:schemeClr val="bg1"/>
                </a:solidFill>
                <a:latin typeface="Aptos Narrow"/>
              </a:rPr>
              <a:t>Source: Georgetown CRI state programs database</a:t>
            </a:r>
          </a:p>
        </p:txBody>
      </p:sp>
    </p:spTree>
    <p:extLst>
      <p:ext uri="{BB962C8B-B14F-4D97-AF65-F5344CB8AC3E}">
        <p14:creationId xmlns:p14="http://schemas.microsoft.com/office/powerpoint/2010/main" val="763540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a:solidFill>
                <a:prstClr val="white"/>
              </a:solidFill>
              <a:latin typeface="Calibri"/>
            </a:endParaRPr>
          </a:p>
        </p:txBody>
      </p:sp>
      <p:pic>
        <p:nvPicPr>
          <p:cNvPr id="11" name="Picture 10" descr="A picture containing text&#10;&#10;Description automatically generated"/>
          <p:cNvPicPr/>
          <p:nvPr/>
        </p:nvPicPr>
        <p:blipFill>
          <a:blip r:embed="rId3"/>
          <a:stretch>
            <a:fillRect/>
          </a:stretch>
        </p:blipFill>
        <p:spPr>
          <a:xfrm>
            <a:off x="6070208" y="4594623"/>
            <a:ext cx="2760028" cy="442314"/>
          </a:xfrm>
          <a:prstGeom prst="rect">
            <a:avLst/>
          </a:prstGeom>
        </p:spPr>
      </p:pic>
      <p:sp>
        <p:nvSpPr>
          <p:cNvPr id="5" name="Title 4">
            <a:extLst>
              <a:ext uri="{FF2B5EF4-FFF2-40B4-BE49-F238E27FC236}">
                <a16:creationId xmlns:a16="http://schemas.microsoft.com/office/drawing/2014/main" id="{E9945925-36FD-4123-8E10-BAB01B98341A}"/>
              </a:ext>
            </a:extLst>
          </p:cNvPr>
          <p:cNvSpPr>
            <a:spLocks noGrp="1"/>
          </p:cNvSpPr>
          <p:nvPr>
            <p:ph type="title"/>
          </p:nvPr>
        </p:nvSpPr>
        <p:spPr>
          <a:xfrm>
            <a:off x="0" y="0"/>
            <a:ext cx="9144000" cy="694944"/>
          </a:xfrm>
          <a:solidFill>
            <a:schemeClr val="accent1">
              <a:lumMod val="40000"/>
              <a:lumOff val="60000"/>
            </a:schemeClr>
          </a:solidFill>
        </p:spPr>
        <p:txBody>
          <a:bodyPr>
            <a:noAutofit/>
          </a:bodyPr>
          <a:lstStyle/>
          <a:p>
            <a:pPr rtl="0">
              <a:defRPr sz="1400" b="0" i="0" u="none" strike="noStrike" kern="1200" spc="0" baseline="0">
                <a:solidFill>
                  <a:prstClr val="black">
                    <a:lumMod val="65000"/>
                    <a:lumOff val="35000"/>
                  </a:prstClr>
                </a:solidFill>
                <a:latin typeface="+mn-lt"/>
                <a:ea typeface="+mn-ea"/>
                <a:cs typeface="+mn-cs"/>
              </a:defRPr>
            </a:pPr>
            <a:br>
              <a:rPr lang="en-US" sz="2000" b="1" dirty="0"/>
            </a:br>
            <a:r>
              <a:rPr lang="en-US" sz="2000" b="1" dirty="0"/>
              <a:t>Total Assets</a:t>
            </a:r>
            <a:r>
              <a:rPr lang="en-US" sz="2000" b="1" baseline="0" dirty="0"/>
              <a:t> by Program</a:t>
            </a:r>
            <a:br>
              <a:rPr lang="en-US" sz="2000" b="1" baseline="0" dirty="0"/>
            </a:br>
            <a:r>
              <a:rPr lang="en-US" sz="2000" b="1" baseline="0" dirty="0"/>
              <a:t>2020-2024</a:t>
            </a:r>
            <a:br>
              <a:rPr lang="en-US" sz="2000" dirty="0"/>
            </a:br>
            <a:endParaRPr lang="en-US" sz="2000" dirty="0"/>
          </a:p>
        </p:txBody>
      </p:sp>
      <p:sp>
        <p:nvSpPr>
          <p:cNvPr id="2" name="TextBox 1">
            <a:extLst>
              <a:ext uri="{FF2B5EF4-FFF2-40B4-BE49-F238E27FC236}">
                <a16:creationId xmlns:a16="http://schemas.microsoft.com/office/drawing/2014/main" id="{9494B568-A19A-CE83-4AF9-9B9605571A82}"/>
              </a:ext>
            </a:extLst>
          </p:cNvPr>
          <p:cNvSpPr txBox="1"/>
          <p:nvPr/>
        </p:nvSpPr>
        <p:spPr>
          <a:xfrm>
            <a:off x="117763" y="759153"/>
            <a:ext cx="8908473" cy="369332"/>
          </a:xfrm>
          <a:prstGeom prst="rect">
            <a:avLst/>
          </a:prstGeom>
          <a:noFill/>
        </p:spPr>
        <p:txBody>
          <a:bodyPr wrap="square" rtlCol="0">
            <a:spAutoFit/>
          </a:bodyPr>
          <a:lstStyle/>
          <a:p>
            <a:endParaRPr lang="en-US" sz="1800" dirty="0">
              <a:latin typeface="+mn-lt"/>
            </a:endParaRPr>
          </a:p>
        </p:txBody>
      </p:sp>
      <p:sp>
        <p:nvSpPr>
          <p:cNvPr id="8" name="TextBox 7">
            <a:extLst>
              <a:ext uri="{FF2B5EF4-FFF2-40B4-BE49-F238E27FC236}">
                <a16:creationId xmlns:a16="http://schemas.microsoft.com/office/drawing/2014/main" id="{361AC952-A6C6-CF86-2E4C-C96D4AFB0FEB}"/>
              </a:ext>
            </a:extLst>
          </p:cNvPr>
          <p:cNvSpPr txBox="1"/>
          <p:nvPr/>
        </p:nvSpPr>
        <p:spPr>
          <a:xfrm>
            <a:off x="117763" y="4435614"/>
            <a:ext cx="5742709" cy="707886"/>
          </a:xfrm>
          <a:prstGeom prst="rect">
            <a:avLst/>
          </a:prstGeom>
          <a:noFill/>
        </p:spPr>
        <p:txBody>
          <a:bodyPr wrap="square">
            <a:spAutoFit/>
          </a:bodyPr>
          <a:lstStyle/>
          <a:p>
            <a:r>
              <a:rPr lang="en-US" sz="1000" b="1" dirty="0">
                <a:solidFill>
                  <a:schemeClr val="bg1"/>
                </a:solidFill>
                <a:latin typeface="Aptos Narrow"/>
              </a:rPr>
              <a:t>*Other includes </a:t>
            </a:r>
            <a:r>
              <a:rPr lang="en-US" sz="1000" b="1" dirty="0" err="1">
                <a:solidFill>
                  <a:schemeClr val="bg1"/>
                </a:solidFill>
                <a:latin typeface="Aptos Narrow"/>
              </a:rPr>
              <a:t>MyCTSavings</a:t>
            </a:r>
            <a:r>
              <a:rPr lang="en-US" sz="1000" b="1" dirty="0">
                <a:solidFill>
                  <a:schemeClr val="bg1"/>
                </a:solidFill>
                <a:latin typeface="Aptos Narrow"/>
              </a:rPr>
              <a:t>, </a:t>
            </a:r>
            <a:r>
              <a:rPr lang="en-US" sz="1000" b="1" dirty="0" err="1">
                <a:solidFill>
                  <a:schemeClr val="bg1"/>
                </a:solidFill>
                <a:latin typeface="Aptos Narrow"/>
              </a:rPr>
              <a:t>Maryland$aves</a:t>
            </a:r>
            <a:r>
              <a:rPr lang="en-US" sz="1000" b="1" dirty="0">
                <a:solidFill>
                  <a:schemeClr val="bg1"/>
                </a:solidFill>
                <a:latin typeface="Aptos Narrow"/>
              </a:rPr>
              <a:t>, </a:t>
            </a:r>
            <a:r>
              <a:rPr lang="en-US" sz="1000" b="1" dirty="0" err="1">
                <a:solidFill>
                  <a:schemeClr val="bg1"/>
                </a:solidFill>
                <a:latin typeface="Aptos Narrow"/>
              </a:rPr>
              <a:t>RetirePathVA</a:t>
            </a:r>
            <a:r>
              <a:rPr lang="en-US" sz="1000" b="1" dirty="0">
                <a:solidFill>
                  <a:schemeClr val="bg1"/>
                </a:solidFill>
                <a:latin typeface="Aptos Narrow"/>
              </a:rPr>
              <a:t>, MERIT, Colorado </a:t>
            </a:r>
            <a:r>
              <a:rPr lang="en-US" sz="1000" b="1" dirty="0" err="1">
                <a:solidFill>
                  <a:schemeClr val="bg1"/>
                </a:solidFill>
                <a:latin typeface="Aptos Narrow"/>
              </a:rPr>
              <a:t>SecureSavings</a:t>
            </a:r>
            <a:r>
              <a:rPr lang="en-US" sz="1000" b="1" dirty="0">
                <a:solidFill>
                  <a:schemeClr val="bg1"/>
                </a:solidFill>
                <a:latin typeface="Aptos Narrow"/>
              </a:rPr>
              <a:t>, MA CORE Plan, WA Retirement Marketplace. All program data is as of 8/31/24, except for MA Core Plan (as of 6/30/24) and WA Retirement Marketplace (as of 6/30/20).</a:t>
            </a:r>
          </a:p>
          <a:p>
            <a:r>
              <a:rPr lang="en-US" sz="1000" b="1" dirty="0">
                <a:solidFill>
                  <a:schemeClr val="bg1"/>
                </a:solidFill>
                <a:latin typeface="Aptos Narrow"/>
              </a:rPr>
              <a:t>Source: Georgetown CRI state programs database</a:t>
            </a:r>
            <a:endParaRPr lang="en-US" sz="1000" b="1" dirty="0">
              <a:solidFill>
                <a:schemeClr val="bg1"/>
              </a:solidFill>
            </a:endParaRPr>
          </a:p>
        </p:txBody>
      </p:sp>
      <p:graphicFrame>
        <p:nvGraphicFramePr>
          <p:cNvPr id="9" name="Chart 8">
            <a:extLst>
              <a:ext uri="{FF2B5EF4-FFF2-40B4-BE49-F238E27FC236}">
                <a16:creationId xmlns:a16="http://schemas.microsoft.com/office/drawing/2014/main" id="{695D7C80-E58D-1628-7207-A3C71B0C6C5C}"/>
              </a:ext>
            </a:extLst>
          </p:cNvPr>
          <p:cNvGraphicFramePr>
            <a:graphicFrameLocks/>
          </p:cNvGraphicFramePr>
          <p:nvPr>
            <p:extLst>
              <p:ext uri="{D42A27DB-BD31-4B8C-83A1-F6EECF244321}">
                <p14:modId xmlns:p14="http://schemas.microsoft.com/office/powerpoint/2010/main" val="1918308468"/>
              </p:ext>
            </p:extLst>
          </p:nvPr>
        </p:nvGraphicFramePr>
        <p:xfrm>
          <a:off x="817617" y="759154"/>
          <a:ext cx="7508764" cy="37289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8864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a:solidFill>
                <a:prstClr val="white"/>
              </a:solidFill>
              <a:latin typeface="Calibri"/>
            </a:endParaRPr>
          </a:p>
        </p:txBody>
      </p:sp>
      <p:pic>
        <p:nvPicPr>
          <p:cNvPr id="11" name="Picture 10" descr="A picture containing text&#10;&#10;Description automatically generated"/>
          <p:cNvPicPr/>
          <p:nvPr/>
        </p:nvPicPr>
        <p:blipFill>
          <a:blip r:embed="rId3"/>
          <a:stretch>
            <a:fillRect/>
          </a:stretch>
        </p:blipFill>
        <p:spPr>
          <a:xfrm>
            <a:off x="6070208" y="4594623"/>
            <a:ext cx="2760028" cy="442314"/>
          </a:xfrm>
          <a:prstGeom prst="rect">
            <a:avLst/>
          </a:prstGeom>
        </p:spPr>
      </p:pic>
      <p:sp>
        <p:nvSpPr>
          <p:cNvPr id="5" name="Title 4">
            <a:extLst>
              <a:ext uri="{FF2B5EF4-FFF2-40B4-BE49-F238E27FC236}">
                <a16:creationId xmlns:a16="http://schemas.microsoft.com/office/drawing/2014/main" id="{E9945925-36FD-4123-8E10-BAB01B98341A}"/>
              </a:ext>
            </a:extLst>
          </p:cNvPr>
          <p:cNvSpPr>
            <a:spLocks noGrp="1"/>
          </p:cNvSpPr>
          <p:nvPr>
            <p:ph type="title"/>
          </p:nvPr>
        </p:nvSpPr>
        <p:spPr>
          <a:xfrm>
            <a:off x="0" y="0"/>
            <a:ext cx="9144000" cy="694944"/>
          </a:xfrm>
          <a:solidFill>
            <a:schemeClr val="accent1">
              <a:lumMod val="40000"/>
              <a:lumOff val="60000"/>
            </a:schemeClr>
          </a:solidFill>
        </p:spPr>
        <p:txBody>
          <a:bodyPr>
            <a:no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2000" b="1" dirty="0"/>
              <a:t>Total Funded Accounts by Program</a:t>
            </a:r>
            <a:br>
              <a:rPr lang="en-US" sz="2000" b="1" dirty="0"/>
            </a:br>
            <a:r>
              <a:rPr lang="en-US" sz="2000" b="1" dirty="0"/>
              <a:t>2020-2024</a:t>
            </a:r>
          </a:p>
        </p:txBody>
      </p:sp>
      <p:sp>
        <p:nvSpPr>
          <p:cNvPr id="2" name="TextBox 1">
            <a:extLst>
              <a:ext uri="{FF2B5EF4-FFF2-40B4-BE49-F238E27FC236}">
                <a16:creationId xmlns:a16="http://schemas.microsoft.com/office/drawing/2014/main" id="{9494B568-A19A-CE83-4AF9-9B9605571A82}"/>
              </a:ext>
            </a:extLst>
          </p:cNvPr>
          <p:cNvSpPr txBox="1"/>
          <p:nvPr/>
        </p:nvSpPr>
        <p:spPr>
          <a:xfrm>
            <a:off x="117763" y="759153"/>
            <a:ext cx="8908473" cy="369332"/>
          </a:xfrm>
          <a:prstGeom prst="rect">
            <a:avLst/>
          </a:prstGeom>
          <a:noFill/>
        </p:spPr>
        <p:txBody>
          <a:bodyPr wrap="square" rtlCol="0">
            <a:spAutoFit/>
          </a:bodyPr>
          <a:lstStyle/>
          <a:p>
            <a:endParaRPr lang="en-US" sz="1800" dirty="0">
              <a:latin typeface="+mn-lt"/>
            </a:endParaRPr>
          </a:p>
        </p:txBody>
      </p:sp>
      <p:sp>
        <p:nvSpPr>
          <p:cNvPr id="8" name="TextBox 7">
            <a:extLst>
              <a:ext uri="{FF2B5EF4-FFF2-40B4-BE49-F238E27FC236}">
                <a16:creationId xmlns:a16="http://schemas.microsoft.com/office/drawing/2014/main" id="{361AC952-A6C6-CF86-2E4C-C96D4AFB0FEB}"/>
              </a:ext>
            </a:extLst>
          </p:cNvPr>
          <p:cNvSpPr txBox="1"/>
          <p:nvPr/>
        </p:nvSpPr>
        <p:spPr>
          <a:xfrm>
            <a:off x="313764" y="4444043"/>
            <a:ext cx="5367824" cy="707886"/>
          </a:xfrm>
          <a:prstGeom prst="rect">
            <a:avLst/>
          </a:prstGeom>
          <a:noFill/>
        </p:spPr>
        <p:txBody>
          <a:bodyPr wrap="square">
            <a:spAutoFit/>
          </a:bodyPr>
          <a:lstStyle/>
          <a:p>
            <a:r>
              <a:rPr lang="en-US" sz="1000" dirty="0">
                <a:solidFill>
                  <a:schemeClr val="bg1"/>
                </a:solidFill>
                <a:latin typeface="Aptos Narrow"/>
              </a:rPr>
              <a:t>*</a:t>
            </a:r>
            <a:r>
              <a:rPr lang="en-US" sz="1000" b="1" dirty="0">
                <a:solidFill>
                  <a:schemeClr val="bg1"/>
                </a:solidFill>
                <a:latin typeface="Aptos Narrow"/>
              </a:rPr>
              <a:t>Other for Total Funded Accounts includes data from </a:t>
            </a:r>
            <a:r>
              <a:rPr lang="en-US" sz="1000" b="1" dirty="0" err="1">
                <a:solidFill>
                  <a:schemeClr val="bg1"/>
                </a:solidFill>
                <a:latin typeface="Aptos Narrow"/>
              </a:rPr>
              <a:t>MyCTSavings</a:t>
            </a:r>
            <a:r>
              <a:rPr lang="en-US" sz="1000" b="1" dirty="0">
                <a:solidFill>
                  <a:schemeClr val="bg1"/>
                </a:solidFill>
                <a:latin typeface="Aptos Narrow"/>
              </a:rPr>
              <a:t>, </a:t>
            </a:r>
            <a:r>
              <a:rPr lang="en-US" sz="1000" b="1" dirty="0" err="1">
                <a:solidFill>
                  <a:schemeClr val="bg1"/>
                </a:solidFill>
                <a:latin typeface="Aptos Narrow"/>
              </a:rPr>
              <a:t>Maryland$aves</a:t>
            </a:r>
            <a:r>
              <a:rPr lang="en-US" sz="1000" b="1" dirty="0">
                <a:solidFill>
                  <a:schemeClr val="bg1"/>
                </a:solidFill>
                <a:latin typeface="Aptos Narrow"/>
              </a:rPr>
              <a:t>, Colorado </a:t>
            </a:r>
            <a:r>
              <a:rPr lang="en-US" sz="1000" b="1" dirty="0" err="1">
                <a:solidFill>
                  <a:schemeClr val="bg1"/>
                </a:solidFill>
                <a:latin typeface="Aptos Narrow"/>
              </a:rPr>
              <a:t>SecureSavings</a:t>
            </a:r>
            <a:r>
              <a:rPr lang="en-US" sz="1000" b="1" dirty="0">
                <a:solidFill>
                  <a:schemeClr val="bg1"/>
                </a:solidFill>
                <a:latin typeface="Aptos Narrow"/>
              </a:rPr>
              <a:t>, </a:t>
            </a:r>
            <a:r>
              <a:rPr lang="en-US" sz="1000" b="1" dirty="0" err="1">
                <a:solidFill>
                  <a:schemeClr val="bg1"/>
                </a:solidFill>
                <a:latin typeface="Aptos Narrow"/>
              </a:rPr>
              <a:t>RetirePathVA</a:t>
            </a:r>
            <a:r>
              <a:rPr lang="en-US" sz="1000" b="1" dirty="0">
                <a:solidFill>
                  <a:schemeClr val="bg1"/>
                </a:solidFill>
                <a:latin typeface="Aptos Narrow"/>
              </a:rPr>
              <a:t>, and MERIT.</a:t>
            </a:r>
          </a:p>
          <a:p>
            <a:r>
              <a:rPr lang="en-US" sz="1000" b="1" dirty="0">
                <a:solidFill>
                  <a:schemeClr val="bg1"/>
                </a:solidFill>
                <a:latin typeface="Aptos Narrow"/>
              </a:rPr>
              <a:t>All program data is as of August 31, 2024</a:t>
            </a:r>
          </a:p>
          <a:p>
            <a:r>
              <a:rPr lang="en-US" sz="1000" b="1" dirty="0">
                <a:solidFill>
                  <a:schemeClr val="bg1"/>
                </a:solidFill>
                <a:latin typeface="Aptos Narrow"/>
              </a:rPr>
              <a:t>Source: Georgetown CRI state programs database</a:t>
            </a:r>
          </a:p>
        </p:txBody>
      </p:sp>
      <p:graphicFrame>
        <p:nvGraphicFramePr>
          <p:cNvPr id="3" name="Chart 2">
            <a:extLst>
              <a:ext uri="{FF2B5EF4-FFF2-40B4-BE49-F238E27FC236}">
                <a16:creationId xmlns:a16="http://schemas.microsoft.com/office/drawing/2014/main" id="{DB982A1B-B6A1-3C62-5C5B-CD8A4F6787E0}"/>
              </a:ext>
            </a:extLst>
          </p:cNvPr>
          <p:cNvGraphicFramePr>
            <a:graphicFrameLocks/>
          </p:cNvGraphicFramePr>
          <p:nvPr>
            <p:extLst>
              <p:ext uri="{D42A27DB-BD31-4B8C-83A1-F6EECF244321}">
                <p14:modId xmlns:p14="http://schemas.microsoft.com/office/powerpoint/2010/main" val="2704175583"/>
              </p:ext>
            </p:extLst>
          </p:nvPr>
        </p:nvGraphicFramePr>
        <p:xfrm>
          <a:off x="816790" y="732835"/>
          <a:ext cx="7510420" cy="37559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4326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a:bodyPr>
          <a:lstStyle/>
          <a:p>
            <a:r>
              <a:rPr lang="en-US" sz="2400" b="1" dirty="0"/>
              <a:t>State Programs –Performance Metrics</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pic>
        <p:nvPicPr>
          <p:cNvPr id="4" name="Picture 3" descr="A chart of numbers and numbers&#10;&#10;Description automatically generated with medium confidence">
            <a:extLst>
              <a:ext uri="{FF2B5EF4-FFF2-40B4-BE49-F238E27FC236}">
                <a16:creationId xmlns:a16="http://schemas.microsoft.com/office/drawing/2014/main" id="{AB810687-9C97-E798-85FA-E79FECE1F75C}"/>
              </a:ext>
            </a:extLst>
          </p:cNvPr>
          <p:cNvPicPr>
            <a:picLocks noChangeAspect="1"/>
          </p:cNvPicPr>
          <p:nvPr/>
        </p:nvPicPr>
        <p:blipFill>
          <a:blip r:embed="rId4"/>
          <a:stretch>
            <a:fillRect/>
          </a:stretch>
        </p:blipFill>
        <p:spPr>
          <a:xfrm>
            <a:off x="4036908" y="724747"/>
            <a:ext cx="4070772" cy="3705012"/>
          </a:xfrm>
          <a:prstGeom prst="rect">
            <a:avLst/>
          </a:prstGeom>
        </p:spPr>
      </p:pic>
      <p:sp>
        <p:nvSpPr>
          <p:cNvPr id="3" name="TextBox 2">
            <a:extLst>
              <a:ext uri="{FF2B5EF4-FFF2-40B4-BE49-F238E27FC236}">
                <a16:creationId xmlns:a16="http://schemas.microsoft.com/office/drawing/2014/main" id="{6CF52F88-6BD4-EF8A-AB4B-88963B4E73CF}"/>
              </a:ext>
            </a:extLst>
          </p:cNvPr>
          <p:cNvSpPr txBox="1"/>
          <p:nvPr/>
        </p:nvSpPr>
        <p:spPr>
          <a:xfrm>
            <a:off x="1016000" y="975360"/>
            <a:ext cx="2763520" cy="738664"/>
          </a:xfrm>
          <a:prstGeom prst="rect">
            <a:avLst/>
          </a:prstGeom>
          <a:noFill/>
        </p:spPr>
        <p:txBody>
          <a:bodyPr wrap="square" rtlCol="0">
            <a:spAutoFit/>
          </a:bodyPr>
          <a:lstStyle/>
          <a:p>
            <a:endParaRPr lang="en-US" dirty="0"/>
          </a:p>
          <a:p>
            <a:endParaRPr lang="en-US" dirty="0"/>
          </a:p>
          <a:p>
            <a:endParaRPr lang="en-US" dirty="0"/>
          </a:p>
        </p:txBody>
      </p:sp>
      <p:sp>
        <p:nvSpPr>
          <p:cNvPr id="5" name="TextBox 4">
            <a:extLst>
              <a:ext uri="{FF2B5EF4-FFF2-40B4-BE49-F238E27FC236}">
                <a16:creationId xmlns:a16="http://schemas.microsoft.com/office/drawing/2014/main" id="{1B1C63A3-CC7D-7F4B-AB36-359BC0E7617C}"/>
              </a:ext>
            </a:extLst>
          </p:cNvPr>
          <p:cNvSpPr txBox="1"/>
          <p:nvPr/>
        </p:nvSpPr>
        <p:spPr>
          <a:xfrm>
            <a:off x="521547" y="1376382"/>
            <a:ext cx="2878667" cy="22467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panose="05000000000000000000" pitchFamily="2" charset="2"/>
              <a:buChar char="ü"/>
            </a:pPr>
            <a:r>
              <a:rPr lang="en-US" dirty="0"/>
              <a:t>Average contribution rate stays close to the program default contribution rate</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Most savers don’t change their savings rate when auto-escalation occurs</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Avg. monthly contribution range: $118-$209</a:t>
            </a:r>
          </a:p>
        </p:txBody>
      </p:sp>
    </p:spTree>
    <p:extLst>
      <p:ext uri="{BB962C8B-B14F-4D97-AF65-F5344CB8AC3E}">
        <p14:creationId xmlns:p14="http://schemas.microsoft.com/office/powerpoint/2010/main" val="2742443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accent1">
              <a:lumMod val="40000"/>
              <a:lumOff val="60000"/>
            </a:schemeClr>
          </a:solidFill>
        </p:spPr>
        <p:txBody>
          <a:bodyPr>
            <a:noAutofit/>
          </a:bodyPr>
          <a:lstStyle/>
          <a:p>
            <a:r>
              <a:rPr lang="en-US" sz="2400" b="1" dirty="0"/>
              <a:t>Research Shows State Programs Help Private Plan Growth</a:t>
            </a:r>
          </a:p>
        </p:txBody>
      </p:sp>
      <p:sp>
        <p:nvSpPr>
          <p:cNvPr id="4" name="Rectangle 3"/>
          <p:cNvSpPr/>
          <p:nvPr/>
        </p:nvSpPr>
        <p:spPr>
          <a:xfrm>
            <a:off x="0" y="4452471"/>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a:solidFill>
                <a:prstClr val="white"/>
              </a:solidFill>
              <a:latin typeface="Calibri"/>
            </a:endParaRPr>
          </a:p>
        </p:txBody>
      </p:sp>
      <p:pic>
        <p:nvPicPr>
          <p:cNvPr id="11" name="Picture 10" descr="A picture containing text&#10;&#10;Description automatically generated"/>
          <p:cNvPicPr/>
          <p:nvPr/>
        </p:nvPicPr>
        <p:blipFill>
          <a:blip r:embed="rId3"/>
          <a:stretch>
            <a:fillRect/>
          </a:stretch>
        </p:blipFill>
        <p:spPr>
          <a:xfrm>
            <a:off x="6070208" y="4594623"/>
            <a:ext cx="2760028" cy="442314"/>
          </a:xfrm>
          <a:prstGeom prst="rect">
            <a:avLst/>
          </a:prstGeom>
        </p:spPr>
      </p:pic>
      <p:sp>
        <p:nvSpPr>
          <p:cNvPr id="7" name="TextBox 6">
            <a:extLst>
              <a:ext uri="{FF2B5EF4-FFF2-40B4-BE49-F238E27FC236}">
                <a16:creationId xmlns:a16="http://schemas.microsoft.com/office/drawing/2014/main" id="{4B47310A-62EB-2EB1-691D-763EEC46D027}"/>
              </a:ext>
            </a:extLst>
          </p:cNvPr>
          <p:cNvSpPr txBox="1"/>
          <p:nvPr/>
        </p:nvSpPr>
        <p:spPr>
          <a:xfrm>
            <a:off x="228599" y="1025864"/>
            <a:ext cx="4282299" cy="3480055"/>
          </a:xfrm>
          <a:prstGeom prst="rect">
            <a:avLst/>
          </a:prstGeom>
          <a:noFill/>
        </p:spPr>
        <p:txBody>
          <a:bodyPr wrap="square" rtlCol="0">
            <a:spAutoFit/>
          </a:bodyPr>
          <a:lstStyle/>
          <a:p>
            <a:pPr>
              <a:lnSpc>
                <a:spcPct val="150000"/>
              </a:lnSpc>
            </a:pPr>
            <a:r>
              <a:rPr lang="en-US" sz="1200" b="1" dirty="0">
                <a:latin typeface="Arial" panose="020B0604020202020204" pitchFamily="34" charset="0"/>
                <a:cs typeface="Arial" panose="020B0604020202020204" pitchFamily="34" charset="0"/>
                <a:hlinkClick r:id="rId4"/>
              </a:rPr>
              <a:t>Pew Charitable Trust</a:t>
            </a:r>
            <a:r>
              <a:rPr lang="en-US" sz="1200" b="1" dirty="0">
                <a:latin typeface="Arial" panose="020B0604020202020204" pitchFamily="34" charset="0"/>
                <a:cs typeface="Arial" panose="020B0604020202020204" pitchFamily="34" charset="0"/>
              </a:rPr>
              <a:t> (2023)</a:t>
            </a:r>
          </a:p>
          <a:p>
            <a:pPr marL="285750" indent="-285750">
              <a:lnSpc>
                <a:spcPct val="150000"/>
              </a:lnSpc>
              <a:buFont typeface="Arial" panose="020B0604020202020204" pitchFamily="34" charset="0"/>
              <a:buChar char="•"/>
            </a:pPr>
            <a:r>
              <a:rPr lang="en-US" sz="1100" dirty="0">
                <a:latin typeface="Arial" panose="020B0604020202020204" pitchFamily="34" charset="0"/>
                <a:cs typeface="Arial" panose="020B0604020202020204" pitchFamily="34" charset="0"/>
              </a:rPr>
              <a:t>Evidence from CA, OR, and IL indicate state programs complement the private sector market for retirement plans</a:t>
            </a:r>
          </a:p>
          <a:p>
            <a:pPr marL="285750" indent="-285750">
              <a:lnSpc>
                <a:spcPct val="150000"/>
              </a:lnSpc>
              <a:buFont typeface="Arial" panose="020B0604020202020204" pitchFamily="34" charset="0"/>
              <a:buChar char="•"/>
            </a:pPr>
            <a:r>
              <a:rPr lang="en-US" sz="1100" dirty="0">
                <a:latin typeface="Arial" panose="020B0604020202020204" pitchFamily="34" charset="0"/>
                <a:cs typeface="Arial" panose="020B0604020202020204" pitchFamily="34" charset="0"/>
              </a:rPr>
              <a:t>Employers are </a:t>
            </a:r>
            <a:r>
              <a:rPr lang="en-US" sz="1100" dirty="0">
                <a:effectLst/>
                <a:latin typeface="Arial" panose="020B0604020202020204" pitchFamily="34" charset="0"/>
                <a:ea typeface="Times New Roman" panose="02020603050405020304" pitchFamily="18" charset="0"/>
                <a:cs typeface="Arial" panose="020B0604020202020204" pitchFamily="34" charset="0"/>
              </a:rPr>
              <a:t>not enticed by state programs to drop their existing plans </a:t>
            </a:r>
          </a:p>
          <a:p>
            <a:pPr marL="285750" indent="-285750">
              <a:lnSpc>
                <a:spcPct val="150000"/>
              </a:lnSpc>
              <a:buFont typeface="Arial" panose="020B0604020202020204" pitchFamily="34" charset="0"/>
              <a:buChar char="•"/>
            </a:pPr>
            <a:r>
              <a:rPr lang="en-US" sz="1100" dirty="0">
                <a:latin typeface="Arial" panose="020B0604020202020204" pitchFamily="34" charset="0"/>
                <a:cs typeface="Arial" panose="020B0604020202020204" pitchFamily="34" charset="0"/>
              </a:rPr>
              <a:t>Rate of introduction of new plans as a share of existing plans grew in all three states after program enrollment began (higher than national average): </a:t>
            </a:r>
            <a:r>
              <a:rPr lang="en-US" sz="1100" dirty="0">
                <a:effectLst/>
                <a:latin typeface="Arial" panose="020B0604020202020204" pitchFamily="34" charset="0"/>
                <a:ea typeface="Times New Roman" panose="02020603050405020304" pitchFamily="18" charset="0"/>
                <a:cs typeface="Arial" panose="020B0604020202020204" pitchFamily="34" charset="0"/>
              </a:rPr>
              <a:t>1.3% in CA;</a:t>
            </a:r>
            <a:r>
              <a:rPr lang="en-US" sz="1100" dirty="0">
                <a:latin typeface="Arial" panose="020B0604020202020204" pitchFamily="34" charset="0"/>
                <a:ea typeface="Times New Roman" panose="02020603050405020304" pitchFamily="18" charset="0"/>
                <a:cs typeface="Arial" panose="020B0604020202020204" pitchFamily="34" charset="0"/>
              </a:rPr>
              <a:t> 0.9% in IL; </a:t>
            </a:r>
            <a:r>
              <a:rPr lang="en-US" sz="1100" dirty="0">
                <a:effectLst/>
                <a:latin typeface="Arial" panose="020B0604020202020204" pitchFamily="34" charset="0"/>
                <a:ea typeface="Times New Roman" panose="02020603050405020304" pitchFamily="18" charset="0"/>
                <a:cs typeface="Arial" panose="020B0604020202020204" pitchFamily="34" charset="0"/>
              </a:rPr>
              <a:t>1.8% in OR</a:t>
            </a:r>
          </a:p>
          <a:p>
            <a:pPr marL="457200">
              <a:lnSpc>
                <a:spcPct val="150000"/>
              </a:lnSpc>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742950" marR="0" lvl="1" indent="-285750">
              <a:lnSpc>
                <a:spcPct val="150000"/>
              </a:lnSpc>
              <a:spcBef>
                <a:spcPts val="0"/>
              </a:spcBef>
              <a:spcAft>
                <a:spcPts val="0"/>
              </a:spcAft>
              <a:buFont typeface="Courier New" panose="02070309020205020404" pitchFamily="49" charset="0"/>
              <a:buChar char="o"/>
            </a:pPr>
            <a:endParaRPr lang="en-US" sz="1200" dirty="0">
              <a:latin typeface="+mn-lt"/>
              <a:ea typeface="Times New Roman" panose="02020603050405020304" pitchFamily="18" charset="0"/>
            </a:endParaRPr>
          </a:p>
          <a:p>
            <a:pPr marL="457200" marR="0" lvl="1">
              <a:lnSpc>
                <a:spcPct val="150000"/>
              </a:lnSpc>
              <a:spcBef>
                <a:spcPts val="0"/>
              </a:spcBef>
              <a:spcAft>
                <a:spcPts val="0"/>
              </a:spcAft>
            </a:pPr>
            <a:endParaRPr lang="en-US" sz="1200" dirty="0">
              <a:effectLst/>
              <a:latin typeface="+mn-lt"/>
              <a:ea typeface="Times New Roman" panose="02020603050405020304" pitchFamily="18" charset="0"/>
            </a:endParaRPr>
          </a:p>
          <a:p>
            <a:pPr marL="285750" lvl="8" indent="-285750">
              <a:lnSpc>
                <a:spcPct val="150000"/>
              </a:lnSpc>
              <a:buFont typeface="Arial" panose="020B0604020202020204" pitchFamily="34" charset="0"/>
              <a:buChar char="•"/>
            </a:pPr>
            <a:endParaRPr lang="en-US" sz="1200" dirty="0">
              <a:latin typeface="+mn-lt"/>
            </a:endParaRPr>
          </a:p>
        </p:txBody>
      </p:sp>
      <p:sp>
        <p:nvSpPr>
          <p:cNvPr id="9" name="TextBox 8">
            <a:extLst>
              <a:ext uri="{FF2B5EF4-FFF2-40B4-BE49-F238E27FC236}">
                <a16:creationId xmlns:a16="http://schemas.microsoft.com/office/drawing/2014/main" id="{E086D295-D465-4FF9-2D65-55E296729E3F}"/>
              </a:ext>
            </a:extLst>
          </p:cNvPr>
          <p:cNvSpPr txBox="1"/>
          <p:nvPr/>
        </p:nvSpPr>
        <p:spPr>
          <a:xfrm>
            <a:off x="4572000" y="1025864"/>
            <a:ext cx="4390584" cy="3433889"/>
          </a:xfrm>
          <a:prstGeom prst="rect">
            <a:avLst/>
          </a:prstGeom>
          <a:noFill/>
        </p:spPr>
        <p:txBody>
          <a:bodyPr wrap="square" rtlCol="0">
            <a:spAutoFit/>
          </a:bodyPr>
          <a:lstStyle/>
          <a:p>
            <a:pPr>
              <a:lnSpc>
                <a:spcPct val="150000"/>
              </a:lnSpc>
            </a:pPr>
            <a:r>
              <a:rPr lang="en-US" sz="1200" b="1" dirty="0">
                <a:latin typeface="Arial" panose="020B0604020202020204" pitchFamily="34" charset="0"/>
                <a:cs typeface="Arial" panose="020B0604020202020204" pitchFamily="34" charset="0"/>
                <a:hlinkClick r:id="rId5"/>
              </a:rPr>
              <a:t>Bloomfield, Lee, Philbrick, Slavov (NBER, 2023) </a:t>
            </a:r>
            <a:r>
              <a:rPr lang="en-US" sz="1200" b="1" dirty="0">
                <a:latin typeface="Arial" panose="020B0604020202020204" pitchFamily="34" charset="0"/>
                <a:cs typeface="Arial" panose="020B0604020202020204" pitchFamily="34" charset="0"/>
              </a:rPr>
              <a:t>and </a:t>
            </a:r>
            <a:r>
              <a:rPr lang="en-US" sz="1200" b="1" dirty="0">
                <a:latin typeface="Arial" panose="020B0604020202020204" pitchFamily="34" charset="0"/>
                <a:cs typeface="Arial" panose="020B0604020202020204" pitchFamily="34" charset="0"/>
                <a:hlinkClick r:id="rId6"/>
              </a:rPr>
              <a:t>Bloomfield, Goodman, Rao, </a:t>
            </a:r>
            <a:r>
              <a:rPr lang="en-US" sz="1200" b="1" dirty="0" err="1">
                <a:latin typeface="Arial" panose="020B0604020202020204" pitchFamily="34" charset="0"/>
                <a:cs typeface="Arial" panose="020B0604020202020204" pitchFamily="34" charset="0"/>
                <a:hlinkClick r:id="rId6"/>
              </a:rPr>
              <a:t>Slavov</a:t>
            </a:r>
            <a:r>
              <a:rPr lang="en-US" sz="1200" b="1" dirty="0">
                <a:latin typeface="Arial" panose="020B0604020202020204" pitchFamily="34" charset="0"/>
                <a:cs typeface="Arial" panose="020B0604020202020204" pitchFamily="34" charset="0"/>
                <a:hlinkClick r:id="rId6"/>
              </a:rPr>
              <a:t> (NBER/CRI, 2024)</a:t>
            </a:r>
            <a:endParaRPr lang="en-US" sz="1200" b="1" dirty="0">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r>
              <a:rPr lang="en-US" sz="1100" dirty="0">
                <a:latin typeface="Arial" panose="020B0604020202020204" pitchFamily="34" charset="0"/>
                <a:cs typeface="Arial" panose="020B0604020202020204" pitchFamily="34" charset="0"/>
              </a:rPr>
              <a:t>Auto-IRA legislation has a positive impact on the likelihood of employers offering retirement plans and employee participation</a:t>
            </a:r>
          </a:p>
          <a:p>
            <a:pPr marL="171450" indent="-171450">
              <a:lnSpc>
                <a:spcPct val="150000"/>
              </a:lnSpc>
              <a:buFont typeface="Arial" panose="020B0604020202020204" pitchFamily="34" charset="0"/>
              <a:buChar char="•"/>
            </a:pPr>
            <a:r>
              <a:rPr lang="en-US" sz="1100" dirty="0">
                <a:latin typeface="Arial" panose="020B0604020202020204" pitchFamily="34" charset="0"/>
                <a:cs typeface="Arial" panose="020B0604020202020204" pitchFamily="34" charset="0"/>
              </a:rPr>
              <a:t>Firms in states with programs are 1.5-1.7% more likely to offer any employer-sponsored retirement plan relative to firms in states without and w</a:t>
            </a:r>
            <a:r>
              <a:rPr lang="en-US" sz="1100" dirty="0">
                <a:effectLst/>
                <a:latin typeface="Arial" panose="020B0604020202020204" pitchFamily="34" charset="0"/>
                <a:ea typeface="Times New Roman" panose="02020603050405020304" pitchFamily="18" charset="0"/>
                <a:cs typeface="Arial" panose="020B0604020202020204" pitchFamily="34" charset="0"/>
              </a:rPr>
              <a:t>orkers 3-5% more likely to participate in existing plans</a:t>
            </a:r>
          </a:p>
          <a:p>
            <a:pPr marL="171450" marR="0" indent="-171450">
              <a:lnSpc>
                <a:spcPct val="150000"/>
              </a:lnSpc>
              <a:spcBef>
                <a:spcPts val="0"/>
              </a:spcBef>
              <a:spcAft>
                <a:spcPts val="0"/>
              </a:spcAft>
              <a:buFont typeface="Arial" panose="020B0604020202020204" pitchFamily="34" charset="0"/>
              <a:buChar char="•"/>
            </a:pPr>
            <a:r>
              <a:rPr lang="en-US" sz="1100" dirty="0">
                <a:solidFill>
                  <a:schemeClr val="tx1"/>
                </a:solidFill>
                <a:latin typeface="Arial" panose="020B0604020202020204" pitchFamily="34" charset="0"/>
                <a:ea typeface="Times New Roman" panose="02020603050405020304" pitchFamily="18" charset="0"/>
                <a:cs typeface="Arial" panose="020B0604020202020204" pitchFamily="34" charset="0"/>
              </a:rPr>
              <a:t>R</a:t>
            </a:r>
            <a:r>
              <a:rPr lang="en-US"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ecent state policies requiring employers to facilitate workplace savings options have induced at least 30,000 firms to establish retirement plans in four of the early adopter states (CA, IL, OR and CT). </a:t>
            </a:r>
            <a:endParaRPr lang="en-US" sz="11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en-US" sz="1200" dirty="0">
              <a:latin typeface="+mn-lt"/>
            </a:endParaRPr>
          </a:p>
        </p:txBody>
      </p:sp>
    </p:spTree>
    <p:extLst>
      <p:ext uri="{BB962C8B-B14F-4D97-AF65-F5344CB8AC3E}">
        <p14:creationId xmlns:p14="http://schemas.microsoft.com/office/powerpoint/2010/main" val="27950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4477173"/>
          </a:xfrm>
          <a:solidFill>
            <a:schemeClr val="accent1">
              <a:lumMod val="40000"/>
              <a:lumOff val="60000"/>
            </a:schemeClr>
          </a:solidFill>
        </p:spPr>
        <p:txBody>
          <a:bodyPr>
            <a:normAutofit/>
          </a:bodyPr>
          <a:lstStyle/>
          <a:p>
            <a:r>
              <a:rPr lang="en-US" sz="2400" b="1" dirty="0"/>
              <a:t>Best Practices </a:t>
            </a:r>
            <a:br>
              <a:rPr lang="en-US" sz="2400" b="1" dirty="0"/>
            </a:br>
            <a:r>
              <a:rPr lang="en-US" sz="2400" b="1" dirty="0"/>
              <a:t>and  </a:t>
            </a:r>
            <a:br>
              <a:rPr lang="en-US" sz="2400" b="1" dirty="0"/>
            </a:br>
            <a:r>
              <a:rPr lang="en-US" sz="2400" b="1" dirty="0"/>
              <a:t>Lessons Learned</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spTree>
    <p:extLst>
      <p:ext uri="{BB962C8B-B14F-4D97-AF65-F5344CB8AC3E}">
        <p14:creationId xmlns:p14="http://schemas.microsoft.com/office/powerpoint/2010/main" val="3553493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a:bodyPr>
          <a:lstStyle/>
          <a:p>
            <a:r>
              <a:rPr lang="en-US" sz="2400" b="1" dirty="0"/>
              <a:t>State Auto-IRA Programs –Trend Toward Standardization</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pic>
        <p:nvPicPr>
          <p:cNvPr id="9" name="Picture 8" descr="A screenshot of a computer screen&#10;&#10;Description automatically generated">
            <a:extLst>
              <a:ext uri="{FF2B5EF4-FFF2-40B4-BE49-F238E27FC236}">
                <a16:creationId xmlns:a16="http://schemas.microsoft.com/office/drawing/2014/main" id="{4F425B26-2CC9-2027-00E5-17D90BBE6701}"/>
              </a:ext>
            </a:extLst>
          </p:cNvPr>
          <p:cNvPicPr>
            <a:picLocks noChangeAspect="1"/>
          </p:cNvPicPr>
          <p:nvPr/>
        </p:nvPicPr>
        <p:blipFill>
          <a:blip r:embed="rId4"/>
          <a:stretch>
            <a:fillRect/>
          </a:stretch>
        </p:blipFill>
        <p:spPr>
          <a:xfrm>
            <a:off x="3942409" y="670711"/>
            <a:ext cx="4878935" cy="3761440"/>
          </a:xfrm>
          <a:prstGeom prst="rect">
            <a:avLst/>
          </a:prstGeom>
        </p:spPr>
      </p:pic>
      <p:sp>
        <p:nvSpPr>
          <p:cNvPr id="3" name="TextBox 2">
            <a:extLst>
              <a:ext uri="{FF2B5EF4-FFF2-40B4-BE49-F238E27FC236}">
                <a16:creationId xmlns:a16="http://schemas.microsoft.com/office/drawing/2014/main" id="{6085085B-3D59-5FE7-C48D-D36A1D445FDF}"/>
              </a:ext>
            </a:extLst>
          </p:cNvPr>
          <p:cNvSpPr txBox="1"/>
          <p:nvPr/>
        </p:nvSpPr>
        <p:spPr>
          <a:xfrm>
            <a:off x="494454" y="976756"/>
            <a:ext cx="2878667" cy="31085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Auto-IRA Programs are increasingly becoming standardized in program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indent="-285750">
              <a:buClrTx/>
              <a:buFont typeface="Wingdings" panose="05000000000000000000" pitchFamily="2" charset="2"/>
              <a:buChar char="ü"/>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Roth IRA as default w/ traditional also available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Low employer thresholds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kern="1200" dirty="0">
                <a:solidFill>
                  <a:prstClr val="black"/>
                </a:solidFill>
                <a:latin typeface="Arial" panose="020B0604020202020204" pitchFamily="34" charset="0"/>
                <a:cs typeface="Arial" panose="020B0604020202020204" pitchFamily="34" charset="0"/>
              </a:rPr>
              <a:t>Include independent and gig workers</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(opt-in)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 default contribution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Auto-escalation of 1% per year to a cap of 8%-10%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Short asset holding periods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Simple investment menus</a:t>
            </a:r>
          </a:p>
        </p:txBody>
      </p:sp>
    </p:spTree>
    <p:extLst>
      <p:ext uri="{BB962C8B-B14F-4D97-AF65-F5344CB8AC3E}">
        <p14:creationId xmlns:p14="http://schemas.microsoft.com/office/powerpoint/2010/main" val="309523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E4BA27-4F75-3A3F-8BB5-742E2724F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529" y="4841341"/>
            <a:ext cx="1317278" cy="223201"/>
          </a:xfrm>
          <a:prstGeom prst="rect">
            <a:avLst/>
          </a:prstGeom>
        </p:spPr>
      </p:pic>
      <p:pic>
        <p:nvPicPr>
          <p:cNvPr id="4" name="Picture 3">
            <a:extLst>
              <a:ext uri="{FF2B5EF4-FFF2-40B4-BE49-F238E27FC236}">
                <a16:creationId xmlns:a16="http://schemas.microsoft.com/office/drawing/2014/main" id="{DA5650AF-A4F2-3B99-1392-F9E46B0B9E10}"/>
              </a:ext>
            </a:extLst>
          </p:cNvPr>
          <p:cNvPicPr>
            <a:picLocks noChangeAspect="1"/>
          </p:cNvPicPr>
          <p:nvPr/>
        </p:nvPicPr>
        <p:blipFill>
          <a:blip r:embed="rId4"/>
          <a:stretch>
            <a:fillRect/>
          </a:stretch>
        </p:blipFill>
        <p:spPr>
          <a:xfrm>
            <a:off x="4369002" y="2707970"/>
            <a:ext cx="2238236" cy="905256"/>
          </a:xfrm>
          <a:prstGeom prst="rect">
            <a:avLst/>
          </a:prstGeom>
        </p:spPr>
      </p:pic>
      <p:pic>
        <p:nvPicPr>
          <p:cNvPr id="11" name="Picture 10">
            <a:extLst>
              <a:ext uri="{FF2B5EF4-FFF2-40B4-BE49-F238E27FC236}">
                <a16:creationId xmlns:a16="http://schemas.microsoft.com/office/drawing/2014/main" id="{C0C6DF1F-C007-9C9D-67BF-D539419FD5C7}"/>
              </a:ext>
            </a:extLst>
          </p:cNvPr>
          <p:cNvPicPr>
            <a:picLocks noChangeAspect="1"/>
          </p:cNvPicPr>
          <p:nvPr/>
        </p:nvPicPr>
        <p:blipFill>
          <a:blip r:embed="rId5"/>
          <a:stretch>
            <a:fillRect/>
          </a:stretch>
        </p:blipFill>
        <p:spPr>
          <a:xfrm>
            <a:off x="4389967" y="3636444"/>
            <a:ext cx="2235708" cy="924952"/>
          </a:xfrm>
          <a:prstGeom prst="rect">
            <a:avLst/>
          </a:prstGeom>
        </p:spPr>
      </p:pic>
      <p:pic>
        <p:nvPicPr>
          <p:cNvPr id="12" name="Picture 11">
            <a:extLst>
              <a:ext uri="{FF2B5EF4-FFF2-40B4-BE49-F238E27FC236}">
                <a16:creationId xmlns:a16="http://schemas.microsoft.com/office/drawing/2014/main" id="{3BFCB8AE-C2EF-7508-75F5-1885BB215FFF}"/>
              </a:ext>
            </a:extLst>
          </p:cNvPr>
          <p:cNvPicPr>
            <a:picLocks noChangeAspect="1"/>
          </p:cNvPicPr>
          <p:nvPr/>
        </p:nvPicPr>
        <p:blipFill>
          <a:blip r:embed="rId6"/>
          <a:stretch>
            <a:fillRect/>
          </a:stretch>
        </p:blipFill>
        <p:spPr>
          <a:xfrm>
            <a:off x="6780107" y="961813"/>
            <a:ext cx="2065866" cy="1618827"/>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DB1A60F9-7EC1-F2FB-723A-792E5E9AD7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7124" y="2627955"/>
            <a:ext cx="2266931" cy="1836603"/>
          </a:xfrm>
          <a:prstGeom prst="rect">
            <a:avLst/>
          </a:prstGeom>
        </p:spPr>
      </p:pic>
      <p:sp>
        <p:nvSpPr>
          <p:cNvPr id="7" name="Title 6">
            <a:extLst>
              <a:ext uri="{FF2B5EF4-FFF2-40B4-BE49-F238E27FC236}">
                <a16:creationId xmlns:a16="http://schemas.microsoft.com/office/drawing/2014/main" id="{2B7A2345-4787-441E-3840-21D9FE941A28}"/>
              </a:ext>
            </a:extLst>
          </p:cNvPr>
          <p:cNvSpPr>
            <a:spLocks noGrp="1"/>
          </p:cNvSpPr>
          <p:nvPr>
            <p:ph type="title"/>
          </p:nvPr>
        </p:nvSpPr>
        <p:spPr>
          <a:xfrm>
            <a:off x="0" y="1517"/>
            <a:ext cx="9144000" cy="857250"/>
          </a:xfrm>
          <a:solidFill>
            <a:schemeClr val="accent1">
              <a:lumMod val="40000"/>
              <a:lumOff val="60000"/>
            </a:schemeClr>
          </a:solidFill>
        </p:spPr>
        <p:txBody>
          <a:bodyPr>
            <a:normAutofit fontScale="90000"/>
          </a:bodyPr>
          <a:lstStyle/>
          <a:p>
            <a:pPr defTabSz="342900"/>
            <a:br>
              <a:rPr lang="en-US" sz="2200" b="1" kern="1200" dirty="0">
                <a:solidFill>
                  <a:schemeClr val="tx1"/>
                </a:solidFill>
                <a:latin typeface="Calibri" panose="020F0502020204030204"/>
                <a:ea typeface="+mn-ea"/>
                <a:cs typeface="+mn-cs"/>
              </a:rPr>
            </a:br>
            <a:r>
              <a:rPr lang="en-US" sz="2200" b="1" kern="1200" dirty="0">
                <a:solidFill>
                  <a:schemeClr val="tx1"/>
                </a:solidFill>
                <a:latin typeface="Calibri" panose="020F0502020204030204"/>
                <a:ea typeface="+mn-ea"/>
                <a:cs typeface="+mn-cs"/>
                <a:hlinkClick r:id="rId8"/>
              </a:rPr>
              <a:t>The Georgetown Center for Retirement Initiatives</a:t>
            </a:r>
            <a:r>
              <a:rPr lang="en-US" sz="2200" b="1" kern="1200" dirty="0">
                <a:solidFill>
                  <a:schemeClr val="tx1"/>
                </a:solidFill>
                <a:latin typeface="Calibri" panose="020F0502020204030204"/>
                <a:ea typeface="+mn-ea"/>
                <a:cs typeface="+mn-cs"/>
              </a:rPr>
              <a:t> </a:t>
            </a:r>
            <a:br>
              <a:rPr lang="en-US" sz="2200" b="1" kern="1200" dirty="0">
                <a:solidFill>
                  <a:schemeClr val="tx1"/>
                </a:solidFill>
                <a:latin typeface="Calibri" panose="020F0502020204030204"/>
                <a:ea typeface="+mn-ea"/>
                <a:cs typeface="+mn-cs"/>
              </a:rPr>
            </a:br>
            <a:r>
              <a:rPr lang="en-US" sz="2200" b="1" kern="1200" dirty="0">
                <a:solidFill>
                  <a:schemeClr val="tx1"/>
                </a:solidFill>
                <a:latin typeface="Calibri" panose="020F0502020204030204"/>
                <a:ea typeface="+mn-ea"/>
                <a:cs typeface="+mn-cs"/>
              </a:rPr>
              <a:t>State-Facilitated Retirement Savings Programs Research and Clearinghouse</a:t>
            </a:r>
            <a:br>
              <a:rPr lang="en-US" sz="3600" b="1" kern="1200" dirty="0">
                <a:solidFill>
                  <a:schemeClr val="tx1"/>
                </a:solidFill>
                <a:latin typeface="Calibri" panose="020F0502020204030204"/>
                <a:ea typeface="+mn-ea"/>
                <a:cs typeface="+mn-cs"/>
              </a:rPr>
            </a:br>
            <a:endParaRPr lang="en-US" dirty="0">
              <a:solidFill>
                <a:schemeClr val="tx1"/>
              </a:solidFill>
            </a:endParaRPr>
          </a:p>
        </p:txBody>
      </p:sp>
      <p:sp>
        <p:nvSpPr>
          <p:cNvPr id="14" name="Rectangle 13">
            <a:extLst>
              <a:ext uri="{FF2B5EF4-FFF2-40B4-BE49-F238E27FC236}">
                <a16:creationId xmlns:a16="http://schemas.microsoft.com/office/drawing/2014/main" id="{4B4DC5B0-1FBE-E444-AF35-8EA212EBB47B}"/>
              </a:ext>
            </a:extLst>
          </p:cNvPr>
          <p:cNvSpPr/>
          <p:nvPr/>
        </p:nvSpPr>
        <p:spPr>
          <a:xfrm>
            <a:off x="0" y="4513969"/>
            <a:ext cx="9144000" cy="629532"/>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defRPr/>
            </a:pPr>
            <a:endParaRPr lang="en-US" sz="1800" kern="1200">
              <a:solidFill>
                <a:srgbClr val="002060"/>
              </a:solidFill>
              <a:latin typeface="Calibri"/>
            </a:endParaRPr>
          </a:p>
        </p:txBody>
      </p:sp>
      <p:pic>
        <p:nvPicPr>
          <p:cNvPr id="16" name="Picture 15" descr="A picture containing text&#10;&#10;Description automatically generated">
            <a:extLst>
              <a:ext uri="{FF2B5EF4-FFF2-40B4-BE49-F238E27FC236}">
                <a16:creationId xmlns:a16="http://schemas.microsoft.com/office/drawing/2014/main" id="{C2CDE56E-8B93-0248-AEDB-5DE322390ADF}"/>
              </a:ext>
            </a:extLst>
          </p:cNvPr>
          <p:cNvPicPr/>
          <p:nvPr/>
        </p:nvPicPr>
        <p:blipFill>
          <a:blip r:embed="rId9"/>
          <a:stretch>
            <a:fillRect/>
          </a:stretch>
        </p:blipFill>
        <p:spPr>
          <a:xfrm>
            <a:off x="6070208" y="4594623"/>
            <a:ext cx="2760028" cy="442314"/>
          </a:xfrm>
          <a:prstGeom prst="rect">
            <a:avLst/>
          </a:prstGeom>
        </p:spPr>
      </p:pic>
      <p:pic>
        <p:nvPicPr>
          <p:cNvPr id="8" name="Picture 7" descr="A piggy bank on a table with money&#10;&#10;Description automatically generated">
            <a:extLst>
              <a:ext uri="{FF2B5EF4-FFF2-40B4-BE49-F238E27FC236}">
                <a16:creationId xmlns:a16="http://schemas.microsoft.com/office/drawing/2014/main" id="{6849325E-5374-4C49-5A11-08768B2CCB49}"/>
              </a:ext>
            </a:extLst>
          </p:cNvPr>
          <p:cNvPicPr>
            <a:picLocks noChangeAspect="1"/>
          </p:cNvPicPr>
          <p:nvPr/>
        </p:nvPicPr>
        <p:blipFill>
          <a:blip r:embed="rId10"/>
          <a:stretch>
            <a:fillRect/>
          </a:stretch>
        </p:blipFill>
        <p:spPr>
          <a:xfrm>
            <a:off x="4890346" y="899258"/>
            <a:ext cx="1765756" cy="1722023"/>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B834CCA9-F223-C7AA-6130-F89BC487F964}"/>
              </a:ext>
            </a:extLst>
          </p:cNvPr>
          <p:cNvPicPr>
            <a:picLocks noChangeAspect="1"/>
          </p:cNvPicPr>
          <p:nvPr/>
        </p:nvPicPr>
        <p:blipFill>
          <a:blip r:embed="rId11"/>
          <a:stretch>
            <a:fillRect/>
          </a:stretch>
        </p:blipFill>
        <p:spPr>
          <a:xfrm>
            <a:off x="2188489" y="2709262"/>
            <a:ext cx="2153725" cy="1781457"/>
          </a:xfrm>
          <a:prstGeom prst="rect">
            <a:avLst/>
          </a:prstGeom>
        </p:spPr>
      </p:pic>
      <p:pic>
        <p:nvPicPr>
          <p:cNvPr id="15" name="Picture 14" descr="A map of the united states&#10;&#10;Description automatically generated">
            <a:extLst>
              <a:ext uri="{FF2B5EF4-FFF2-40B4-BE49-F238E27FC236}">
                <a16:creationId xmlns:a16="http://schemas.microsoft.com/office/drawing/2014/main" id="{4390AE1A-F9EA-4E4E-64B4-2A8848371E20}"/>
              </a:ext>
            </a:extLst>
          </p:cNvPr>
          <p:cNvPicPr>
            <a:picLocks noChangeAspect="1"/>
          </p:cNvPicPr>
          <p:nvPr/>
        </p:nvPicPr>
        <p:blipFill>
          <a:blip r:embed="rId12"/>
          <a:stretch>
            <a:fillRect/>
          </a:stretch>
        </p:blipFill>
        <p:spPr>
          <a:xfrm>
            <a:off x="2235199" y="880207"/>
            <a:ext cx="2573588" cy="1582240"/>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B81D333E-1641-6649-977F-EE69C751EC17}"/>
              </a:ext>
            </a:extLst>
          </p:cNvPr>
          <p:cNvPicPr>
            <a:picLocks noChangeAspect="1"/>
          </p:cNvPicPr>
          <p:nvPr/>
        </p:nvPicPr>
        <p:blipFill>
          <a:blip r:embed="rId13"/>
          <a:srcRect l="16933" t="90092" r="36990"/>
          <a:stretch/>
        </p:blipFill>
        <p:spPr>
          <a:xfrm>
            <a:off x="2891636" y="2508457"/>
            <a:ext cx="1069648" cy="153464"/>
          </a:xfrm>
          <a:prstGeom prst="rect">
            <a:avLst/>
          </a:prstGeom>
        </p:spPr>
      </p:pic>
      <p:sp>
        <p:nvSpPr>
          <p:cNvPr id="2" name="TextBox 1">
            <a:extLst>
              <a:ext uri="{FF2B5EF4-FFF2-40B4-BE49-F238E27FC236}">
                <a16:creationId xmlns:a16="http://schemas.microsoft.com/office/drawing/2014/main" id="{6E7208A7-DFA9-8B25-0529-574AB11B44D1}"/>
              </a:ext>
            </a:extLst>
          </p:cNvPr>
          <p:cNvSpPr txBox="1"/>
          <p:nvPr/>
        </p:nvSpPr>
        <p:spPr>
          <a:xfrm>
            <a:off x="149013" y="846668"/>
            <a:ext cx="1937173" cy="3985706"/>
          </a:xfrm>
          <a:prstGeom prst="rect">
            <a:avLst/>
          </a:prstGeom>
          <a:noFill/>
        </p:spPr>
        <p:txBody>
          <a:bodyPr wrap="square" rtlCol="0">
            <a:spAutoFit/>
          </a:bodyPr>
          <a:lstStyle/>
          <a:p>
            <a:r>
              <a:rPr lang="en-US" sz="900" dirty="0"/>
              <a:t>Working to close the access gap for private sector workers since 2014 </a:t>
            </a:r>
          </a:p>
          <a:p>
            <a:endParaRPr lang="en-US" sz="900" dirty="0"/>
          </a:p>
          <a:p>
            <a:pPr marL="171450" indent="-171450">
              <a:buFont typeface="Arial" panose="020B0604020202020204" pitchFamily="34" charset="0"/>
              <a:buChar char="•"/>
            </a:pPr>
            <a:r>
              <a:rPr lang="en-US" sz="900" dirty="0"/>
              <a:t>Educate and inform about state-facilitated programs</a:t>
            </a:r>
          </a:p>
          <a:p>
            <a:pPr marL="171450" indent="-171450">
              <a:buFont typeface="Arial" panose="020B0604020202020204" pitchFamily="34" charset="0"/>
              <a:buChar char="•"/>
            </a:pPr>
            <a:endParaRPr lang="en-US" sz="900" dirty="0"/>
          </a:p>
          <a:p>
            <a:pPr marL="171450" indent="-171450">
              <a:buFont typeface="Arial" panose="020B0604020202020204" pitchFamily="34" charset="0"/>
              <a:buChar char="•"/>
            </a:pPr>
            <a:r>
              <a:rPr lang="en-US" sz="900" dirty="0"/>
              <a:t>Host the network of the states (monthly and annual meetings)</a:t>
            </a:r>
          </a:p>
          <a:p>
            <a:endParaRPr lang="en-US" sz="900" dirty="0"/>
          </a:p>
          <a:p>
            <a:pPr marL="171450" indent="-171450">
              <a:buFont typeface="Arial" panose="020B0604020202020204" pitchFamily="34" charset="0"/>
              <a:buChar char="•"/>
            </a:pPr>
            <a:r>
              <a:rPr lang="en-US" sz="900" dirty="0"/>
              <a:t>Provide technical assistance to the states to support legislative and program implementation</a:t>
            </a:r>
          </a:p>
          <a:p>
            <a:pPr marL="171450" indent="-171450">
              <a:buFont typeface="Arial" panose="020B0604020202020204" pitchFamily="34" charset="0"/>
              <a:buChar char="•"/>
            </a:pPr>
            <a:endParaRPr lang="en-US" sz="900" dirty="0"/>
          </a:p>
          <a:p>
            <a:pPr marL="171450" indent="-171450">
              <a:buFont typeface="Arial" panose="020B0604020202020204" pitchFamily="34" charset="0"/>
              <a:buChar char="•"/>
            </a:pPr>
            <a:r>
              <a:rPr lang="en-US" sz="900" dirty="0"/>
              <a:t>Share resources to address legal, policy, and regulatory issues</a:t>
            </a:r>
          </a:p>
          <a:p>
            <a:pPr marL="171450" indent="-171450">
              <a:buFont typeface="Arial" panose="020B0604020202020204" pitchFamily="34" charset="0"/>
              <a:buChar char="•"/>
            </a:pPr>
            <a:endParaRPr lang="en-US" sz="900" dirty="0"/>
          </a:p>
          <a:p>
            <a:pPr marL="171450" indent="-171450">
              <a:buFont typeface="Arial" panose="020B0604020202020204" pitchFamily="34" charset="0"/>
              <a:buChar char="•"/>
            </a:pPr>
            <a:r>
              <a:rPr lang="en-US" sz="900" dirty="0"/>
              <a:t>Maintain a State Resource Center for the states</a:t>
            </a:r>
          </a:p>
          <a:p>
            <a:pPr marL="171450" indent="-171450">
              <a:buFont typeface="Arial" panose="020B0604020202020204" pitchFamily="34" charset="0"/>
              <a:buChar char="•"/>
            </a:pPr>
            <a:endParaRPr lang="en-US" sz="900" dirty="0"/>
          </a:p>
          <a:p>
            <a:pPr marL="171450" indent="-171450">
              <a:buFont typeface="Arial" panose="020B0604020202020204" pitchFamily="34" charset="0"/>
              <a:buChar char="•"/>
            </a:pPr>
            <a:r>
              <a:rPr lang="en-US" sz="900" dirty="0"/>
              <a:t>Maintain and disseminate state program performance data</a:t>
            </a:r>
          </a:p>
          <a:p>
            <a:pPr marL="171450" indent="-171450">
              <a:buFont typeface="Arial" panose="020B0604020202020204" pitchFamily="34" charset="0"/>
              <a:buChar char="•"/>
            </a:pPr>
            <a:endParaRPr lang="en-US" sz="900" dirty="0"/>
          </a:p>
          <a:p>
            <a:pPr marL="171450" indent="-171450">
              <a:buFont typeface="Arial" panose="020B0604020202020204" pitchFamily="34" charset="0"/>
              <a:buChar char="•"/>
            </a:pPr>
            <a:r>
              <a:rPr lang="en-US" sz="900" dirty="0"/>
              <a:t>Share best practices and lessons learned</a:t>
            </a:r>
          </a:p>
          <a:p>
            <a:endParaRPr lang="en-US" sz="900" dirty="0"/>
          </a:p>
          <a:p>
            <a:endParaRPr lang="en-US" sz="1000" dirty="0"/>
          </a:p>
        </p:txBody>
      </p:sp>
    </p:spTree>
    <p:extLst>
      <p:ext uri="{BB962C8B-B14F-4D97-AF65-F5344CB8AC3E}">
        <p14:creationId xmlns:p14="http://schemas.microsoft.com/office/powerpoint/2010/main" val="2371554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fontScale="90000"/>
          </a:bodyPr>
          <a:lstStyle/>
          <a:p>
            <a:r>
              <a:rPr lang="en-US" sz="2400" b="1" dirty="0"/>
              <a:t>Governance and Management </a:t>
            </a:r>
            <a:br>
              <a:rPr lang="en-US" sz="2400" b="1" dirty="0"/>
            </a:br>
            <a:r>
              <a:rPr lang="en-US" sz="2400" b="1" dirty="0"/>
              <a:t>Best Practices and Lessons Learned</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sp>
        <p:nvSpPr>
          <p:cNvPr id="3" name="TextBox 2">
            <a:extLst>
              <a:ext uri="{FF2B5EF4-FFF2-40B4-BE49-F238E27FC236}">
                <a16:creationId xmlns:a16="http://schemas.microsoft.com/office/drawing/2014/main" id="{6CF52F88-6BD4-EF8A-AB4B-88963B4E73CF}"/>
              </a:ext>
            </a:extLst>
          </p:cNvPr>
          <p:cNvSpPr txBox="1"/>
          <p:nvPr/>
        </p:nvSpPr>
        <p:spPr>
          <a:xfrm>
            <a:off x="101599" y="657015"/>
            <a:ext cx="8764693" cy="4124206"/>
          </a:xfrm>
          <a:prstGeom prst="rect">
            <a:avLst/>
          </a:prstGeom>
          <a:noFill/>
        </p:spPr>
        <p:txBody>
          <a:bodyPr wrap="square" rtlCol="0">
            <a:spAutoFit/>
          </a:bodyPr>
          <a:lstStyle/>
          <a:p>
            <a:r>
              <a:rPr lang="en-US" b="1" dirty="0"/>
              <a:t>Best Practices</a:t>
            </a:r>
          </a:p>
          <a:p>
            <a:endParaRPr lang="en-US" dirty="0"/>
          </a:p>
          <a:p>
            <a:pPr marL="285750" indent="-285750">
              <a:buFont typeface="Arial" panose="020B0604020202020204" pitchFamily="34" charset="0"/>
              <a:buChar char="•"/>
            </a:pPr>
            <a:r>
              <a:rPr lang="en-US" sz="1150" dirty="0"/>
              <a:t>Develop governance policies</a:t>
            </a:r>
          </a:p>
          <a:p>
            <a:pPr marL="285750" indent="-285750">
              <a:buFont typeface="Arial" panose="020B0604020202020204" pitchFamily="34" charset="0"/>
              <a:buChar char="•"/>
            </a:pPr>
            <a:r>
              <a:rPr lang="en-US" sz="1150" dirty="0"/>
              <a:t>Board education and training is important, notably understanding fiduciary duties</a:t>
            </a:r>
          </a:p>
          <a:p>
            <a:pPr marL="285750" indent="-285750">
              <a:buFont typeface="Arial" panose="020B0604020202020204" pitchFamily="34" charset="0"/>
              <a:buChar char="•"/>
            </a:pPr>
            <a:r>
              <a:rPr lang="en-US" sz="1150" dirty="0"/>
              <a:t>Dedicated program staff and resources are important and delegate</a:t>
            </a:r>
          </a:p>
          <a:p>
            <a:pPr marL="285750" indent="-285750">
              <a:buFont typeface="Arial" panose="020B0604020202020204" pitchFamily="34" charset="0"/>
              <a:buChar char="•"/>
            </a:pPr>
            <a:r>
              <a:rPr lang="en-US" sz="1150" dirty="0"/>
              <a:t>Identify, build, and maintain necessary intra-state relationships with state agencies important for program implementation</a:t>
            </a:r>
          </a:p>
          <a:p>
            <a:pPr marL="285750" indent="-285750">
              <a:buFont typeface="Arial" panose="020B0604020202020204" pitchFamily="34" charset="0"/>
              <a:buChar char="•"/>
            </a:pPr>
            <a:r>
              <a:rPr lang="en-US" sz="1150" dirty="0"/>
              <a:t>View program rulemaking as an opportunity to solicit input from key stakeholders</a:t>
            </a:r>
          </a:p>
          <a:p>
            <a:pPr marL="285750" indent="-285750">
              <a:buFont typeface="Arial" panose="020B0604020202020204" pitchFamily="34" charset="0"/>
              <a:buChar char="•"/>
            </a:pPr>
            <a:r>
              <a:rPr lang="en-US" sz="1150" dirty="0"/>
              <a:t>Determine if you want to use requests for information (RFIs) to better understand provider markets or partnership options prior to any possible request for proposals (RFPs)</a:t>
            </a:r>
          </a:p>
          <a:p>
            <a:pPr marL="285750" indent="-285750">
              <a:buFont typeface="Arial" panose="020B0604020202020204" pitchFamily="34" charset="0"/>
              <a:buChar char="•"/>
            </a:pPr>
            <a:r>
              <a:rPr lang="en-US" sz="1150" dirty="0"/>
              <a:t>Develop compliance policies (issuance of notices; imposition, collection and use of fines)</a:t>
            </a:r>
          </a:p>
          <a:p>
            <a:pPr marL="285750" indent="-285750">
              <a:buFont typeface="Arial" panose="020B0604020202020204" pitchFamily="34" charset="0"/>
              <a:buChar char="•"/>
            </a:pPr>
            <a:r>
              <a:rPr lang="en-US" sz="1150" dirty="0"/>
              <a:t>Anticipate and plan for future budget and legislative needs</a:t>
            </a:r>
          </a:p>
          <a:p>
            <a:pPr marL="285750" indent="-285750">
              <a:buFont typeface="Arial" panose="020B0604020202020204" pitchFamily="34" charset="0"/>
              <a:buChar char="•"/>
            </a:pPr>
            <a:r>
              <a:rPr lang="en-US" sz="1150" dirty="0"/>
              <a:t>Deliver consistency and transparency in public reporting</a:t>
            </a:r>
          </a:p>
          <a:p>
            <a:pPr marL="285750" indent="-285750">
              <a:buFont typeface="Arial" panose="020B0604020202020204" pitchFamily="34" charset="0"/>
              <a:buChar char="•"/>
            </a:pPr>
            <a:endParaRPr lang="en-US" sz="1200" dirty="0"/>
          </a:p>
          <a:p>
            <a:r>
              <a:rPr lang="en-US" b="1" dirty="0"/>
              <a:t>Lessons Learned</a:t>
            </a:r>
          </a:p>
          <a:p>
            <a:endParaRPr lang="en-US" dirty="0"/>
          </a:p>
          <a:p>
            <a:pPr marL="171450" indent="-171450">
              <a:buFont typeface="Arial" panose="020B0604020202020204" pitchFamily="34" charset="0"/>
              <a:buChar char="•"/>
            </a:pPr>
            <a:r>
              <a:rPr lang="en-US" sz="1150" dirty="0"/>
              <a:t>Understand any state administrative requirements, including need for and timing for rulemaking for program design, including compliance</a:t>
            </a:r>
          </a:p>
          <a:p>
            <a:pPr marL="171450" indent="-171450">
              <a:buFont typeface="Arial" panose="020B0604020202020204" pitchFamily="34" charset="0"/>
              <a:buChar char="•"/>
            </a:pPr>
            <a:r>
              <a:rPr lang="en-US" sz="1150" dirty="0"/>
              <a:t>Program data and design details, including access to employer data, compliance policies and funding, all matter to potential service providers</a:t>
            </a:r>
          </a:p>
          <a:p>
            <a:pPr marL="171450" indent="-171450">
              <a:buFont typeface="Arial" panose="020B0604020202020204" pitchFamily="34" charset="0"/>
              <a:buChar char="•"/>
            </a:pPr>
            <a:r>
              <a:rPr lang="en-US" sz="1150" dirty="0"/>
              <a:t>Getting the legislative authority that you don’t have but want/need can take time</a:t>
            </a:r>
          </a:p>
          <a:p>
            <a:endParaRPr lang="en-US" dirty="0"/>
          </a:p>
        </p:txBody>
      </p:sp>
    </p:spTree>
    <p:extLst>
      <p:ext uri="{BB962C8B-B14F-4D97-AF65-F5344CB8AC3E}">
        <p14:creationId xmlns:p14="http://schemas.microsoft.com/office/powerpoint/2010/main" val="2214362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fontScale="90000"/>
          </a:bodyPr>
          <a:lstStyle/>
          <a:p>
            <a:r>
              <a:rPr lang="en-US" sz="2400" b="1" dirty="0"/>
              <a:t>Program Design </a:t>
            </a:r>
            <a:br>
              <a:rPr lang="en-US" sz="2400" b="1" dirty="0"/>
            </a:br>
            <a:r>
              <a:rPr lang="en-US" sz="2400" b="1" dirty="0"/>
              <a:t>Best Practices and Lessons Learned</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sp>
        <p:nvSpPr>
          <p:cNvPr id="3" name="TextBox 2">
            <a:extLst>
              <a:ext uri="{FF2B5EF4-FFF2-40B4-BE49-F238E27FC236}">
                <a16:creationId xmlns:a16="http://schemas.microsoft.com/office/drawing/2014/main" id="{6CF52F88-6BD4-EF8A-AB4B-88963B4E73CF}"/>
              </a:ext>
            </a:extLst>
          </p:cNvPr>
          <p:cNvSpPr txBox="1"/>
          <p:nvPr/>
        </p:nvSpPr>
        <p:spPr>
          <a:xfrm>
            <a:off x="223520" y="677333"/>
            <a:ext cx="8595360" cy="6124754"/>
          </a:xfrm>
          <a:prstGeom prst="rect">
            <a:avLst/>
          </a:prstGeom>
          <a:noFill/>
        </p:spPr>
        <p:txBody>
          <a:bodyPr wrap="square" rtlCol="0">
            <a:spAutoFit/>
          </a:bodyPr>
          <a:lstStyle/>
          <a:p>
            <a:r>
              <a:rPr lang="en-US" b="1" dirty="0"/>
              <a:t>Best Practices</a:t>
            </a:r>
          </a:p>
          <a:p>
            <a:endParaRPr lang="en-US" dirty="0"/>
          </a:p>
          <a:p>
            <a:pPr marL="285750" indent="-285750">
              <a:buFont typeface="Arial" panose="020B0604020202020204" pitchFamily="34" charset="0"/>
              <a:buChar char="•"/>
            </a:pPr>
            <a:r>
              <a:rPr lang="en-US" dirty="0"/>
              <a:t>Roth IRA as default, with traditional IRA also offered as a choice</a:t>
            </a:r>
          </a:p>
          <a:p>
            <a:pPr marL="285750" indent="-285750">
              <a:buFont typeface="Arial" panose="020B0604020202020204" pitchFamily="34" charset="0"/>
              <a:buChar char="•"/>
            </a:pPr>
            <a:r>
              <a:rPr lang="en-US" dirty="0"/>
              <a:t>Auto-enrollment</a:t>
            </a:r>
          </a:p>
          <a:p>
            <a:pPr marL="285750" indent="-285750">
              <a:buFont typeface="Arial" panose="020B0604020202020204" pitchFamily="34" charset="0"/>
              <a:buChar char="•"/>
            </a:pPr>
            <a:r>
              <a:rPr lang="en-US" dirty="0"/>
              <a:t>Default contribution most commonly starts at 5%</a:t>
            </a:r>
          </a:p>
          <a:p>
            <a:pPr marL="285750" indent="-285750">
              <a:buFont typeface="Arial" panose="020B0604020202020204" pitchFamily="34" charset="0"/>
              <a:buChar char="•"/>
            </a:pPr>
            <a:r>
              <a:rPr lang="en-US" dirty="0"/>
              <a:t>Auto-escalation 1% per year to a cap of 8-10%</a:t>
            </a:r>
          </a:p>
          <a:p>
            <a:pPr marL="285750" indent="-285750">
              <a:buFont typeface="Arial" panose="020B0604020202020204" pitchFamily="34" charset="0"/>
              <a:buChar char="•"/>
            </a:pPr>
            <a:r>
              <a:rPr lang="en-US" dirty="0"/>
              <a:t>Rollout of program first with a pilot and a diverse set of employers and then move to full open for all eligibles</a:t>
            </a:r>
          </a:p>
          <a:p>
            <a:endParaRPr lang="en-US" dirty="0"/>
          </a:p>
          <a:p>
            <a:r>
              <a:rPr lang="en-US" b="1" dirty="0"/>
              <a:t>Lessons Learned</a:t>
            </a:r>
          </a:p>
          <a:p>
            <a:endParaRPr lang="en-US" dirty="0"/>
          </a:p>
          <a:p>
            <a:pPr marL="285750" indent="-285750">
              <a:buFont typeface="Arial" panose="020B0604020202020204" pitchFamily="34" charset="0"/>
              <a:buChar char="•"/>
            </a:pPr>
            <a:r>
              <a:rPr lang="en-US" dirty="0"/>
              <a:t>Savers stick with defaults and majority don’t act to change</a:t>
            </a:r>
          </a:p>
          <a:p>
            <a:pPr marL="285750" indent="-285750">
              <a:buFont typeface="Arial" panose="020B0604020202020204" pitchFamily="34" charset="0"/>
              <a:buChar char="•"/>
            </a:pPr>
            <a:r>
              <a:rPr lang="en-US" dirty="0"/>
              <a:t>Securing state employer data is important</a:t>
            </a:r>
          </a:p>
          <a:p>
            <a:pPr marL="285750" indent="-285750">
              <a:buFont typeface="Arial" panose="020B0604020202020204" pitchFamily="34" charset="0"/>
              <a:buChar char="•"/>
            </a:pPr>
            <a:r>
              <a:rPr lang="en-US" dirty="0"/>
              <a:t>Program opens to all eligibles, but manage in waves based on employer size (and encourage employers to join at any time and not wait)</a:t>
            </a:r>
          </a:p>
          <a:p>
            <a:pPr marL="285750" indent="-285750">
              <a:buFont typeface="Arial" panose="020B0604020202020204" pitchFamily="34" charset="0"/>
              <a:buChar char="•"/>
            </a:pPr>
            <a:r>
              <a:rPr lang="en-US" dirty="0"/>
              <a:t>No need for long onboarding timelines</a:t>
            </a:r>
          </a:p>
          <a:p>
            <a:pPr marL="285750" indent="-285750">
              <a:buFont typeface="Arial" panose="020B0604020202020204" pitchFamily="34" charset="0"/>
              <a:buChar char="•"/>
            </a:pPr>
            <a:r>
              <a:rPr lang="en-US" dirty="0"/>
              <a:t>Employer movement from registration to payroll contributing accounts can take time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54410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fontScale="90000"/>
          </a:bodyPr>
          <a:lstStyle/>
          <a:p>
            <a:br>
              <a:rPr lang="en-US" sz="2400" b="1" dirty="0"/>
            </a:br>
            <a:r>
              <a:rPr lang="en-US" sz="2400" b="1" dirty="0"/>
              <a:t>Program Rollout Timelines Have Accelerated</a:t>
            </a:r>
            <a:br>
              <a:rPr lang="en-US" sz="2400" b="1" dirty="0"/>
            </a:br>
            <a:endParaRPr lang="en-US" sz="2400" b="1" dirty="0"/>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sp>
        <p:nvSpPr>
          <p:cNvPr id="3" name="TextBox 2">
            <a:extLst>
              <a:ext uri="{FF2B5EF4-FFF2-40B4-BE49-F238E27FC236}">
                <a16:creationId xmlns:a16="http://schemas.microsoft.com/office/drawing/2014/main" id="{6CF52F88-6BD4-EF8A-AB4B-88963B4E73CF}"/>
              </a:ext>
            </a:extLst>
          </p:cNvPr>
          <p:cNvSpPr txBox="1"/>
          <p:nvPr/>
        </p:nvSpPr>
        <p:spPr>
          <a:xfrm>
            <a:off x="555412" y="927946"/>
            <a:ext cx="7922841" cy="738664"/>
          </a:xfrm>
          <a:prstGeom prst="rect">
            <a:avLst/>
          </a:prstGeom>
          <a:noFill/>
        </p:spPr>
        <p:txBody>
          <a:bodyPr wrap="square" rtlCol="0">
            <a:spAutoFit/>
          </a:bodyPr>
          <a:lstStyle/>
          <a:p>
            <a:endParaRPr lang="en-US" dirty="0"/>
          </a:p>
          <a:p>
            <a:endParaRPr lang="en-US" dirty="0"/>
          </a:p>
          <a:p>
            <a:endParaRPr lang="en-US" dirty="0"/>
          </a:p>
        </p:txBody>
      </p:sp>
      <p:pic>
        <p:nvPicPr>
          <p:cNvPr id="5" name="Picture 4" descr="A screen shot of a computer&#10;&#10;Description automatically generated">
            <a:extLst>
              <a:ext uri="{FF2B5EF4-FFF2-40B4-BE49-F238E27FC236}">
                <a16:creationId xmlns:a16="http://schemas.microsoft.com/office/drawing/2014/main" id="{F4413C5C-8373-DF99-5FD4-FD44FD57C849}"/>
              </a:ext>
            </a:extLst>
          </p:cNvPr>
          <p:cNvPicPr>
            <a:picLocks noChangeAspect="1"/>
          </p:cNvPicPr>
          <p:nvPr/>
        </p:nvPicPr>
        <p:blipFill>
          <a:blip r:embed="rId4"/>
          <a:stretch>
            <a:fillRect/>
          </a:stretch>
        </p:blipFill>
        <p:spPr>
          <a:xfrm>
            <a:off x="0" y="670560"/>
            <a:ext cx="9144000" cy="4012006"/>
          </a:xfrm>
          <a:prstGeom prst="rect">
            <a:avLst/>
          </a:prstGeom>
        </p:spPr>
      </p:pic>
    </p:spTree>
    <p:extLst>
      <p:ext uri="{BB962C8B-B14F-4D97-AF65-F5344CB8AC3E}">
        <p14:creationId xmlns:p14="http://schemas.microsoft.com/office/powerpoint/2010/main" val="732938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fontScale="90000"/>
          </a:bodyPr>
          <a:lstStyle/>
          <a:p>
            <a:r>
              <a:rPr lang="en-US" sz="2400" b="1" dirty="0"/>
              <a:t>Marketing and Outreach</a:t>
            </a:r>
            <a:br>
              <a:rPr lang="en-US" sz="2400" b="1" dirty="0"/>
            </a:br>
            <a:r>
              <a:rPr lang="en-US" sz="2400" b="1" dirty="0"/>
              <a:t>Best Practices and Lesson Learned</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sp>
        <p:nvSpPr>
          <p:cNvPr id="3" name="TextBox 2">
            <a:extLst>
              <a:ext uri="{FF2B5EF4-FFF2-40B4-BE49-F238E27FC236}">
                <a16:creationId xmlns:a16="http://schemas.microsoft.com/office/drawing/2014/main" id="{6CF52F88-6BD4-EF8A-AB4B-88963B4E73CF}"/>
              </a:ext>
            </a:extLst>
          </p:cNvPr>
          <p:cNvSpPr txBox="1"/>
          <p:nvPr/>
        </p:nvSpPr>
        <p:spPr>
          <a:xfrm>
            <a:off x="325120" y="792480"/>
            <a:ext cx="8193773" cy="3754874"/>
          </a:xfrm>
          <a:prstGeom prst="rect">
            <a:avLst/>
          </a:prstGeom>
          <a:noFill/>
        </p:spPr>
        <p:txBody>
          <a:bodyPr wrap="square" rtlCol="0">
            <a:spAutoFit/>
          </a:bodyPr>
          <a:lstStyle/>
          <a:p>
            <a:r>
              <a:rPr lang="en-US" b="1" dirty="0"/>
              <a:t>Best Practices</a:t>
            </a:r>
          </a:p>
          <a:p>
            <a:endParaRPr lang="en-US" dirty="0"/>
          </a:p>
          <a:p>
            <a:pPr marL="285750" indent="-285750">
              <a:buFont typeface="Arial" panose="020B0604020202020204" pitchFamily="34" charset="0"/>
              <a:buChar char="•"/>
            </a:pPr>
            <a:r>
              <a:rPr lang="en-US" dirty="0"/>
              <a:t>Make marketing and outreach a priority and dedicate resources</a:t>
            </a:r>
          </a:p>
          <a:p>
            <a:pPr marL="285750" indent="-285750">
              <a:buFont typeface="Arial" panose="020B0604020202020204" pitchFamily="34" charset="0"/>
              <a:buChar char="•"/>
            </a:pPr>
            <a:r>
              <a:rPr lang="en-US" dirty="0"/>
              <a:t>Hire staff to focus on marketing and outreach</a:t>
            </a:r>
          </a:p>
          <a:p>
            <a:pPr marL="285750" indent="-285750">
              <a:buFont typeface="Arial" panose="020B0604020202020204" pitchFamily="34" charset="0"/>
              <a:buChar char="•"/>
            </a:pPr>
            <a:r>
              <a:rPr lang="en-US" dirty="0"/>
              <a:t>Build bridges to local community organizations</a:t>
            </a:r>
          </a:p>
          <a:p>
            <a:pPr marL="285750" indent="-285750">
              <a:buFont typeface="Arial" panose="020B0604020202020204" pitchFamily="34" charset="0"/>
              <a:buChar char="•"/>
            </a:pPr>
            <a:r>
              <a:rPr lang="en-US" dirty="0"/>
              <a:t>Multi-lingual content dissemination</a:t>
            </a:r>
          </a:p>
          <a:p>
            <a:pPr marL="285750" indent="-285750">
              <a:buFont typeface="Arial" panose="020B0604020202020204" pitchFamily="34" charset="0"/>
              <a:buChar char="•"/>
            </a:pPr>
            <a:r>
              <a:rPr lang="en-US" dirty="0"/>
              <a:t>Community events, webinars, testimonials, social media</a:t>
            </a:r>
          </a:p>
          <a:p>
            <a:pPr marL="285750" indent="-285750">
              <a:buFont typeface="Arial" panose="020B0604020202020204" pitchFamily="34" charset="0"/>
              <a:buChar char="•"/>
            </a:pPr>
            <a:r>
              <a:rPr lang="en-US" dirty="0"/>
              <a:t>Program leaders and staff dedicate time to community outreach and events</a:t>
            </a:r>
          </a:p>
          <a:p>
            <a:endParaRPr lang="en-US" dirty="0"/>
          </a:p>
          <a:p>
            <a:r>
              <a:rPr lang="en-US" b="1" dirty="0"/>
              <a:t>Lessons Learned</a:t>
            </a:r>
          </a:p>
          <a:p>
            <a:endParaRPr lang="en-US" dirty="0"/>
          </a:p>
          <a:p>
            <a:pPr marL="285750" indent="-285750">
              <a:buFont typeface="Arial" panose="020B0604020202020204" pitchFamily="34" charset="0"/>
              <a:buChar char="•"/>
            </a:pPr>
            <a:r>
              <a:rPr lang="en-US" dirty="0"/>
              <a:t>Failure to invest in marketing and outreach will affect program performance</a:t>
            </a:r>
          </a:p>
          <a:p>
            <a:pPr marL="285750" indent="-285750">
              <a:buFont typeface="Arial" panose="020B0604020202020204" pitchFamily="34" charset="0"/>
              <a:buChar char="•"/>
            </a:pPr>
            <a:r>
              <a:rPr lang="en-US" dirty="0"/>
              <a:t>Don’t forget to focus on employers and value in targeted marketing </a:t>
            </a:r>
          </a:p>
          <a:p>
            <a:pPr marL="285750" indent="-285750">
              <a:buFont typeface="Arial" panose="020B0604020202020204" pitchFamily="34" charset="0"/>
              <a:buChar char="•"/>
            </a:pPr>
            <a:r>
              <a:rPr lang="en-US" dirty="0"/>
              <a:t>Employees often go to their employers about the program, so what employers think matters</a:t>
            </a:r>
          </a:p>
          <a:p>
            <a:pPr marL="285750" indent="-285750">
              <a:buFont typeface="Arial" panose="020B0604020202020204" pitchFamily="34" charset="0"/>
              <a:buChar char="•"/>
            </a:pPr>
            <a:r>
              <a:rPr lang="en-US" dirty="0"/>
              <a:t>Don’t underestimate the level of effort to cover the state, notably reach rural areas</a:t>
            </a:r>
          </a:p>
          <a:p>
            <a:endParaRPr lang="en-US" dirty="0"/>
          </a:p>
          <a:p>
            <a:endParaRPr lang="en-US" dirty="0"/>
          </a:p>
        </p:txBody>
      </p:sp>
    </p:spTree>
    <p:extLst>
      <p:ext uri="{BB962C8B-B14F-4D97-AF65-F5344CB8AC3E}">
        <p14:creationId xmlns:p14="http://schemas.microsoft.com/office/powerpoint/2010/main" val="2807789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fontScale="90000"/>
          </a:bodyPr>
          <a:lstStyle/>
          <a:p>
            <a:r>
              <a:rPr lang="en-US" sz="2400" b="1" dirty="0"/>
              <a:t>Investments</a:t>
            </a:r>
            <a:br>
              <a:rPr lang="en-US" sz="2400" b="1" dirty="0"/>
            </a:br>
            <a:r>
              <a:rPr lang="en-US" sz="2400" b="1" dirty="0"/>
              <a:t>Best Practices and Lesson Learned</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sp>
        <p:nvSpPr>
          <p:cNvPr id="3" name="TextBox 2">
            <a:extLst>
              <a:ext uri="{FF2B5EF4-FFF2-40B4-BE49-F238E27FC236}">
                <a16:creationId xmlns:a16="http://schemas.microsoft.com/office/drawing/2014/main" id="{6CF52F88-6BD4-EF8A-AB4B-88963B4E73CF}"/>
              </a:ext>
            </a:extLst>
          </p:cNvPr>
          <p:cNvSpPr txBox="1"/>
          <p:nvPr/>
        </p:nvSpPr>
        <p:spPr>
          <a:xfrm>
            <a:off x="284479" y="921172"/>
            <a:ext cx="8236374" cy="3293209"/>
          </a:xfrm>
          <a:prstGeom prst="rect">
            <a:avLst/>
          </a:prstGeom>
          <a:noFill/>
        </p:spPr>
        <p:txBody>
          <a:bodyPr wrap="square" rtlCol="0">
            <a:spAutoFit/>
          </a:bodyPr>
          <a:lstStyle/>
          <a:p>
            <a:r>
              <a:rPr lang="en-US" b="1" dirty="0"/>
              <a:t>Best Practices</a:t>
            </a:r>
          </a:p>
          <a:p>
            <a:endParaRPr lang="en-US" dirty="0"/>
          </a:p>
          <a:p>
            <a:pPr marL="285750" indent="-285750">
              <a:buFont typeface="Arial" panose="020B0604020202020204" pitchFamily="34" charset="0"/>
              <a:buChar char="•"/>
            </a:pPr>
            <a:r>
              <a:rPr lang="en-US" dirty="0"/>
              <a:t>Develop an investment policy statement and evaluate investment options</a:t>
            </a:r>
          </a:p>
          <a:p>
            <a:pPr marL="285750" indent="-285750">
              <a:buFont typeface="Arial" panose="020B0604020202020204" pitchFamily="34" charset="0"/>
              <a:buChar char="•"/>
            </a:pPr>
            <a:r>
              <a:rPr lang="en-US" dirty="0"/>
              <a:t>Typically, suite of target date funds, an equity fund, a bond fund, and a capital preservation or money market fund</a:t>
            </a:r>
          </a:p>
          <a:p>
            <a:pPr marL="285750" indent="-285750">
              <a:buFont typeface="Arial" panose="020B0604020202020204" pitchFamily="34" charset="0"/>
              <a:buChar char="•"/>
            </a:pPr>
            <a:r>
              <a:rPr lang="en-US" dirty="0"/>
              <a:t>Default investment is the target date fund</a:t>
            </a:r>
          </a:p>
          <a:p>
            <a:pPr marL="285750" indent="-285750">
              <a:buFont typeface="Arial" panose="020B0604020202020204" pitchFamily="34" charset="0"/>
              <a:buChar char="•"/>
            </a:pPr>
            <a:r>
              <a:rPr lang="en-US" dirty="0"/>
              <a:t>Funds flow into the money market or capital preservation fund for 30-60 days (during the employee opt-out period) and then are deposited in the age-appropriate target date fund</a:t>
            </a:r>
          </a:p>
          <a:p>
            <a:endParaRPr lang="en-US" sz="1200" dirty="0"/>
          </a:p>
          <a:p>
            <a:r>
              <a:rPr lang="en-US" b="1" dirty="0"/>
              <a:t>Lessons Learned</a:t>
            </a:r>
          </a:p>
          <a:p>
            <a:endParaRPr lang="en-US" dirty="0"/>
          </a:p>
          <a:p>
            <a:pPr marL="285750" indent="-285750">
              <a:buFont typeface="Arial" panose="020B0604020202020204" pitchFamily="34" charset="0"/>
              <a:buChar char="•"/>
            </a:pPr>
            <a:r>
              <a:rPr lang="en-US" dirty="0"/>
              <a:t>Keep the investment options few and simple</a:t>
            </a:r>
          </a:p>
          <a:p>
            <a:pPr marL="285750" indent="-285750">
              <a:buFont typeface="Arial" panose="020B0604020202020204" pitchFamily="34" charset="0"/>
              <a:buChar char="•"/>
            </a:pPr>
            <a:r>
              <a:rPr lang="en-US" dirty="0"/>
              <a:t>Most funds will flow in and remain in target date funds</a:t>
            </a:r>
          </a:p>
          <a:p>
            <a:endParaRPr lang="en-US" dirty="0"/>
          </a:p>
          <a:p>
            <a:endParaRPr lang="en-US" dirty="0"/>
          </a:p>
        </p:txBody>
      </p:sp>
    </p:spTree>
    <p:extLst>
      <p:ext uri="{BB962C8B-B14F-4D97-AF65-F5344CB8AC3E}">
        <p14:creationId xmlns:p14="http://schemas.microsoft.com/office/powerpoint/2010/main" val="2916465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fontScale="90000"/>
          </a:bodyPr>
          <a:lstStyle/>
          <a:p>
            <a:br>
              <a:rPr lang="en-US" sz="2400" b="1" dirty="0"/>
            </a:br>
            <a:r>
              <a:rPr lang="en-US" sz="2400" b="1" dirty="0"/>
              <a:t>Program Costs and Fees</a:t>
            </a:r>
            <a:br>
              <a:rPr lang="en-US" sz="2400" b="1" dirty="0"/>
            </a:br>
            <a:endParaRPr lang="en-US" sz="2400" b="1" dirty="0"/>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sp>
        <p:nvSpPr>
          <p:cNvPr id="3" name="TextBox 2">
            <a:extLst>
              <a:ext uri="{FF2B5EF4-FFF2-40B4-BE49-F238E27FC236}">
                <a16:creationId xmlns:a16="http://schemas.microsoft.com/office/drawing/2014/main" id="{6CF52F88-6BD4-EF8A-AB4B-88963B4E73CF}"/>
              </a:ext>
            </a:extLst>
          </p:cNvPr>
          <p:cNvSpPr txBox="1"/>
          <p:nvPr/>
        </p:nvSpPr>
        <p:spPr>
          <a:xfrm>
            <a:off x="555412" y="927946"/>
            <a:ext cx="7922841" cy="738664"/>
          </a:xfrm>
          <a:prstGeom prst="rect">
            <a:avLst/>
          </a:prstGeom>
          <a:noFill/>
        </p:spPr>
        <p:txBody>
          <a:bodyPr wrap="square" rtlCol="0">
            <a:spAutoFit/>
          </a:bodyPr>
          <a:lstStyle/>
          <a:p>
            <a:endParaRPr lang="en-US" dirty="0"/>
          </a:p>
          <a:p>
            <a:endParaRPr lang="en-US" dirty="0"/>
          </a:p>
          <a:p>
            <a:endParaRPr lang="en-US" dirty="0"/>
          </a:p>
        </p:txBody>
      </p:sp>
      <p:pic>
        <p:nvPicPr>
          <p:cNvPr id="5" name="Picture 4" descr="A table with numbers and numbers&#10;&#10;Description automatically generated">
            <a:extLst>
              <a:ext uri="{FF2B5EF4-FFF2-40B4-BE49-F238E27FC236}">
                <a16:creationId xmlns:a16="http://schemas.microsoft.com/office/drawing/2014/main" id="{0F524331-AB1E-3650-2CC1-2DFE5C714738}"/>
              </a:ext>
            </a:extLst>
          </p:cNvPr>
          <p:cNvPicPr>
            <a:picLocks noChangeAspect="1"/>
          </p:cNvPicPr>
          <p:nvPr/>
        </p:nvPicPr>
        <p:blipFill>
          <a:blip r:embed="rId4"/>
          <a:stretch>
            <a:fillRect/>
          </a:stretch>
        </p:blipFill>
        <p:spPr>
          <a:xfrm>
            <a:off x="2871894" y="735179"/>
            <a:ext cx="6211147" cy="3686689"/>
          </a:xfrm>
          <a:prstGeom prst="rect">
            <a:avLst/>
          </a:prstGeom>
        </p:spPr>
      </p:pic>
      <p:sp>
        <p:nvSpPr>
          <p:cNvPr id="6" name="TextBox 5">
            <a:extLst>
              <a:ext uri="{FF2B5EF4-FFF2-40B4-BE49-F238E27FC236}">
                <a16:creationId xmlns:a16="http://schemas.microsoft.com/office/drawing/2014/main" id="{A88C5D61-2EB0-A775-1B33-A2D0A11EAB9A}"/>
              </a:ext>
            </a:extLst>
          </p:cNvPr>
          <p:cNvSpPr txBox="1"/>
          <p:nvPr/>
        </p:nvSpPr>
        <p:spPr>
          <a:xfrm>
            <a:off x="331894" y="772160"/>
            <a:ext cx="2221654" cy="297004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Early adopters – CA, IL and OR – originally established asset-based fee structures.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Program implementation experience has moved programs to adopt hybrid asset-based and dollar-based fee structures.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hybrid fee structure is not new to the retirement plan market. The move to dollar-based fees will be better for both the program and participants in the long-term as assets continue to accrue in these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3371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42AB1-2288-7B7D-70DA-404AC4CB0C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09F609-2897-FD43-75BF-B415F0BFFC31}"/>
              </a:ext>
            </a:extLst>
          </p:cNvPr>
          <p:cNvSpPr>
            <a:spLocks noGrp="1"/>
          </p:cNvSpPr>
          <p:nvPr>
            <p:ph type="title"/>
          </p:nvPr>
        </p:nvSpPr>
        <p:spPr>
          <a:xfrm>
            <a:off x="0" y="0"/>
            <a:ext cx="9144000" cy="691031"/>
          </a:xfrm>
          <a:solidFill>
            <a:schemeClr val="accent1">
              <a:lumMod val="40000"/>
              <a:lumOff val="60000"/>
            </a:schemeClr>
          </a:solidFill>
        </p:spPr>
        <p:txBody>
          <a:bodyPr>
            <a:normAutofit/>
          </a:bodyPr>
          <a:lstStyle/>
          <a:p>
            <a:r>
              <a:rPr lang="en-US" sz="2400" b="1" dirty="0"/>
              <a:t>First Inter-State Partnership Launched in 2023</a:t>
            </a:r>
          </a:p>
        </p:txBody>
      </p:sp>
      <p:sp>
        <p:nvSpPr>
          <p:cNvPr id="10" name="Rectangle 9">
            <a:extLst>
              <a:ext uri="{FF2B5EF4-FFF2-40B4-BE49-F238E27FC236}">
                <a16:creationId xmlns:a16="http://schemas.microsoft.com/office/drawing/2014/main" id="{00AB37C6-2B20-2982-9A3E-D702682A9320}"/>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06A81765-14DB-0C61-8CA8-F10423639E27}"/>
              </a:ext>
            </a:extLst>
          </p:cNvPr>
          <p:cNvPicPr/>
          <p:nvPr/>
        </p:nvPicPr>
        <p:blipFill>
          <a:blip r:embed="rId3"/>
          <a:stretch>
            <a:fillRect/>
          </a:stretch>
        </p:blipFill>
        <p:spPr>
          <a:xfrm>
            <a:off x="6035572" y="4576829"/>
            <a:ext cx="2760028" cy="442314"/>
          </a:xfrm>
          <a:prstGeom prst="rect">
            <a:avLst/>
          </a:prstGeom>
        </p:spPr>
      </p:pic>
      <p:pic>
        <p:nvPicPr>
          <p:cNvPr id="7" name="Picture 6" descr="A flag with a red circle and white stripe&#10;&#10;Description automatically generated">
            <a:extLst>
              <a:ext uri="{FF2B5EF4-FFF2-40B4-BE49-F238E27FC236}">
                <a16:creationId xmlns:a16="http://schemas.microsoft.com/office/drawing/2014/main" id="{192E1C2C-2ACD-7B75-07D8-E6B9B955C5C2}"/>
              </a:ext>
            </a:extLst>
          </p:cNvPr>
          <p:cNvPicPr>
            <a:picLocks noChangeAspect="1"/>
          </p:cNvPicPr>
          <p:nvPr/>
        </p:nvPicPr>
        <p:blipFill>
          <a:blip r:embed="rId4"/>
          <a:stretch>
            <a:fillRect/>
          </a:stretch>
        </p:blipFill>
        <p:spPr>
          <a:xfrm>
            <a:off x="3618395" y="1144958"/>
            <a:ext cx="1907209" cy="1162876"/>
          </a:xfrm>
          <a:prstGeom prst="rect">
            <a:avLst/>
          </a:prstGeom>
        </p:spPr>
      </p:pic>
      <p:pic>
        <p:nvPicPr>
          <p:cNvPr id="9" name="Picture 8" descr="A blue and white map with a blue and white flag&#10;&#10;Description automatically generated">
            <a:extLst>
              <a:ext uri="{FF2B5EF4-FFF2-40B4-BE49-F238E27FC236}">
                <a16:creationId xmlns:a16="http://schemas.microsoft.com/office/drawing/2014/main" id="{0B3CCA6C-7A61-F04D-CF01-CA99850153F0}"/>
              </a:ext>
            </a:extLst>
          </p:cNvPr>
          <p:cNvPicPr>
            <a:picLocks noChangeAspect="1"/>
          </p:cNvPicPr>
          <p:nvPr/>
        </p:nvPicPr>
        <p:blipFill>
          <a:blip r:embed="rId5"/>
          <a:stretch>
            <a:fillRect/>
          </a:stretch>
        </p:blipFill>
        <p:spPr>
          <a:xfrm>
            <a:off x="706537" y="2503026"/>
            <a:ext cx="2318871" cy="1686719"/>
          </a:xfrm>
          <a:prstGeom prst="rect">
            <a:avLst/>
          </a:prstGeom>
        </p:spPr>
      </p:pic>
      <p:pic>
        <p:nvPicPr>
          <p:cNvPr id="13" name="Picture 12" descr="A flag with a coat of arms and a flag with text&#10;&#10;Description automatically generated">
            <a:extLst>
              <a:ext uri="{FF2B5EF4-FFF2-40B4-BE49-F238E27FC236}">
                <a16:creationId xmlns:a16="http://schemas.microsoft.com/office/drawing/2014/main" id="{09748332-06A4-F2E3-FDB2-CF19DB4F02AD}"/>
              </a:ext>
            </a:extLst>
          </p:cNvPr>
          <p:cNvPicPr>
            <a:picLocks noChangeAspect="1"/>
          </p:cNvPicPr>
          <p:nvPr/>
        </p:nvPicPr>
        <p:blipFill>
          <a:blip r:embed="rId6"/>
          <a:stretch>
            <a:fillRect/>
          </a:stretch>
        </p:blipFill>
        <p:spPr>
          <a:xfrm>
            <a:off x="3724193" y="2734741"/>
            <a:ext cx="1725424" cy="1142505"/>
          </a:xfrm>
          <a:prstGeom prst="rect">
            <a:avLst/>
          </a:prstGeom>
        </p:spPr>
      </p:pic>
      <p:sp>
        <p:nvSpPr>
          <p:cNvPr id="15" name="TextBox 14">
            <a:extLst>
              <a:ext uri="{FF2B5EF4-FFF2-40B4-BE49-F238E27FC236}">
                <a16:creationId xmlns:a16="http://schemas.microsoft.com/office/drawing/2014/main" id="{2535633B-2BE7-D882-5262-96DDD85F1F77}"/>
              </a:ext>
            </a:extLst>
          </p:cNvPr>
          <p:cNvSpPr txBox="1"/>
          <p:nvPr/>
        </p:nvSpPr>
        <p:spPr>
          <a:xfrm>
            <a:off x="2007219" y="784895"/>
            <a:ext cx="5270809" cy="338554"/>
          </a:xfrm>
          <a:prstGeom prst="rect">
            <a:avLst/>
          </a:prstGeom>
          <a:noFill/>
        </p:spPr>
        <p:txBody>
          <a:bodyPr wrap="square" rtlCol="0">
            <a:spAutoFit/>
          </a:bodyPr>
          <a:lstStyle/>
          <a:p>
            <a:pPr algn="ctr"/>
            <a:r>
              <a:rPr lang="en-US" sz="1600" b="1" dirty="0"/>
              <a:t>Colorado’s Partnership for a Dignified Retirement</a:t>
            </a:r>
          </a:p>
        </p:txBody>
      </p:sp>
      <p:sp>
        <p:nvSpPr>
          <p:cNvPr id="17" name="TextBox 16">
            <a:extLst>
              <a:ext uri="{FF2B5EF4-FFF2-40B4-BE49-F238E27FC236}">
                <a16:creationId xmlns:a16="http://schemas.microsoft.com/office/drawing/2014/main" id="{B120CDEF-9D95-3B4B-0C85-C2B356C7C361}"/>
              </a:ext>
            </a:extLst>
          </p:cNvPr>
          <p:cNvSpPr txBox="1"/>
          <p:nvPr/>
        </p:nvSpPr>
        <p:spPr>
          <a:xfrm>
            <a:off x="1785944" y="3849721"/>
            <a:ext cx="1485682" cy="308851"/>
          </a:xfrm>
          <a:prstGeom prst="rect">
            <a:avLst/>
          </a:prstGeom>
          <a:noFill/>
        </p:spPr>
        <p:txBody>
          <a:bodyPr wrap="square" rtlCol="0">
            <a:spAutoFit/>
          </a:bodyPr>
          <a:lstStyle/>
          <a:p>
            <a:r>
              <a:rPr lang="en-US" b="1" dirty="0"/>
              <a:t>Maine - 2023</a:t>
            </a:r>
          </a:p>
        </p:txBody>
      </p:sp>
      <p:sp>
        <p:nvSpPr>
          <p:cNvPr id="18" name="TextBox 17">
            <a:extLst>
              <a:ext uri="{FF2B5EF4-FFF2-40B4-BE49-F238E27FC236}">
                <a16:creationId xmlns:a16="http://schemas.microsoft.com/office/drawing/2014/main" id="{7968CBE2-E44A-68E7-FF8E-2886BF0F5268}"/>
              </a:ext>
            </a:extLst>
          </p:cNvPr>
          <p:cNvSpPr txBox="1"/>
          <p:nvPr/>
        </p:nvSpPr>
        <p:spPr>
          <a:xfrm>
            <a:off x="6394620" y="3902851"/>
            <a:ext cx="2029690" cy="308851"/>
          </a:xfrm>
          <a:prstGeom prst="rect">
            <a:avLst/>
          </a:prstGeom>
          <a:noFill/>
        </p:spPr>
        <p:txBody>
          <a:bodyPr wrap="square" rtlCol="0">
            <a:spAutoFit/>
          </a:bodyPr>
          <a:lstStyle/>
          <a:p>
            <a:pPr algn="ctr"/>
            <a:r>
              <a:rPr lang="en-US" b="1" dirty="0"/>
              <a:t>Vermont - 2024</a:t>
            </a:r>
          </a:p>
        </p:txBody>
      </p:sp>
      <p:sp>
        <p:nvSpPr>
          <p:cNvPr id="19" name="TextBox 18">
            <a:extLst>
              <a:ext uri="{FF2B5EF4-FFF2-40B4-BE49-F238E27FC236}">
                <a16:creationId xmlns:a16="http://schemas.microsoft.com/office/drawing/2014/main" id="{0BC05F90-9ED3-888B-5A15-A5456293DD05}"/>
              </a:ext>
            </a:extLst>
          </p:cNvPr>
          <p:cNvSpPr txBox="1"/>
          <p:nvPr/>
        </p:nvSpPr>
        <p:spPr>
          <a:xfrm>
            <a:off x="3888374" y="4262915"/>
            <a:ext cx="1821656" cy="207749"/>
          </a:xfrm>
          <a:prstGeom prst="rect">
            <a:avLst/>
          </a:prstGeom>
          <a:noFill/>
        </p:spPr>
        <p:txBody>
          <a:bodyPr wrap="square" rtlCol="0">
            <a:spAutoFit/>
          </a:bodyPr>
          <a:lstStyle/>
          <a:p>
            <a:pPr defTabSz="685800">
              <a:buClrTx/>
            </a:pPr>
            <a:r>
              <a:rPr lang="en-US" sz="750" kern="1200" dirty="0">
                <a:solidFill>
                  <a:prstClr val="black"/>
                </a:solidFill>
                <a:latin typeface="Calibri"/>
                <a:ea typeface="+mn-ea"/>
                <a:cs typeface="+mn-cs"/>
              </a:rPr>
              <a:t>© 2024, Georgetown University </a:t>
            </a:r>
          </a:p>
        </p:txBody>
      </p:sp>
      <p:pic>
        <p:nvPicPr>
          <p:cNvPr id="3" name="Picture 2">
            <a:extLst>
              <a:ext uri="{FF2B5EF4-FFF2-40B4-BE49-F238E27FC236}">
                <a16:creationId xmlns:a16="http://schemas.microsoft.com/office/drawing/2014/main" id="{01D6881A-22D4-ED27-8203-9ACC09852B4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46753" y="2728305"/>
            <a:ext cx="1725424" cy="1128734"/>
          </a:xfrm>
          <a:prstGeom prst="rect">
            <a:avLst/>
          </a:prstGeom>
        </p:spPr>
      </p:pic>
      <p:sp>
        <p:nvSpPr>
          <p:cNvPr id="4" name="TextBox 3">
            <a:extLst>
              <a:ext uri="{FF2B5EF4-FFF2-40B4-BE49-F238E27FC236}">
                <a16:creationId xmlns:a16="http://schemas.microsoft.com/office/drawing/2014/main" id="{72223799-3F3A-990F-C3B0-E54245D4CDC2}"/>
              </a:ext>
            </a:extLst>
          </p:cNvPr>
          <p:cNvSpPr txBox="1"/>
          <p:nvPr/>
        </p:nvSpPr>
        <p:spPr>
          <a:xfrm>
            <a:off x="3613566" y="3902852"/>
            <a:ext cx="2029690" cy="308851"/>
          </a:xfrm>
          <a:prstGeom prst="rect">
            <a:avLst/>
          </a:prstGeom>
          <a:noFill/>
        </p:spPr>
        <p:txBody>
          <a:bodyPr wrap="square" rtlCol="0">
            <a:spAutoFit/>
          </a:bodyPr>
          <a:lstStyle/>
          <a:p>
            <a:pPr algn="ctr"/>
            <a:r>
              <a:rPr lang="en-US" b="1" dirty="0"/>
              <a:t>Delaware - 2023</a:t>
            </a:r>
          </a:p>
        </p:txBody>
      </p:sp>
      <p:sp>
        <p:nvSpPr>
          <p:cNvPr id="5" name="TextBox 4">
            <a:extLst>
              <a:ext uri="{FF2B5EF4-FFF2-40B4-BE49-F238E27FC236}">
                <a16:creationId xmlns:a16="http://schemas.microsoft.com/office/drawing/2014/main" id="{2BB51B8C-19EF-5088-C68B-DAD16B03C702}"/>
              </a:ext>
            </a:extLst>
          </p:cNvPr>
          <p:cNvSpPr txBox="1"/>
          <p:nvPr/>
        </p:nvSpPr>
        <p:spPr>
          <a:xfrm>
            <a:off x="2007218" y="2329343"/>
            <a:ext cx="5270809" cy="338554"/>
          </a:xfrm>
          <a:prstGeom prst="rect">
            <a:avLst/>
          </a:prstGeom>
          <a:noFill/>
        </p:spPr>
        <p:txBody>
          <a:bodyPr wrap="square" rtlCol="0">
            <a:spAutoFit/>
          </a:bodyPr>
          <a:lstStyle/>
          <a:p>
            <a:pPr algn="ctr"/>
            <a:r>
              <a:rPr lang="en-US" sz="1600" b="1" dirty="0"/>
              <a:t>Partner States</a:t>
            </a:r>
          </a:p>
        </p:txBody>
      </p:sp>
    </p:spTree>
    <p:extLst>
      <p:ext uri="{BB962C8B-B14F-4D97-AF65-F5344CB8AC3E}">
        <p14:creationId xmlns:p14="http://schemas.microsoft.com/office/powerpoint/2010/main" val="983065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a:bodyPr>
          <a:lstStyle/>
          <a:p>
            <a:r>
              <a:rPr lang="en-US" sz="2400" b="1" dirty="0"/>
              <a:t>Partnership Considerations</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sp>
        <p:nvSpPr>
          <p:cNvPr id="3" name="TextBox 2">
            <a:extLst>
              <a:ext uri="{FF2B5EF4-FFF2-40B4-BE49-F238E27FC236}">
                <a16:creationId xmlns:a16="http://schemas.microsoft.com/office/drawing/2014/main" id="{6CF52F88-6BD4-EF8A-AB4B-88963B4E73CF}"/>
              </a:ext>
            </a:extLst>
          </p:cNvPr>
          <p:cNvSpPr txBox="1"/>
          <p:nvPr/>
        </p:nvSpPr>
        <p:spPr>
          <a:xfrm>
            <a:off x="169333" y="724746"/>
            <a:ext cx="8254733" cy="3508653"/>
          </a:xfrm>
          <a:prstGeom prst="rect">
            <a:avLst/>
          </a:prstGeom>
          <a:noFill/>
        </p:spPr>
        <p:txBody>
          <a:bodyPr wrap="square" rtlCol="0">
            <a:spAutoFit/>
          </a:bodyPr>
          <a:lstStyle/>
          <a:p>
            <a:r>
              <a:rPr lang="en-US" b="1" dirty="0"/>
              <a:t>Two options:</a:t>
            </a:r>
          </a:p>
          <a:p>
            <a:endParaRPr lang="en-US" dirty="0"/>
          </a:p>
          <a:p>
            <a:pPr marL="342900" indent="-342900">
              <a:buAutoNum type="arabicPeriod"/>
            </a:pPr>
            <a:r>
              <a:rPr lang="en-US" dirty="0"/>
              <a:t>Join the existing Colorado partnership</a:t>
            </a:r>
          </a:p>
          <a:p>
            <a:pPr marL="342900" indent="-342900">
              <a:buAutoNum type="arabicPeriod"/>
            </a:pPr>
            <a:r>
              <a:rPr lang="en-US" dirty="0"/>
              <a:t>Create or join a new one</a:t>
            </a:r>
          </a:p>
          <a:p>
            <a:endParaRPr lang="en-US" dirty="0"/>
          </a:p>
          <a:p>
            <a:r>
              <a:rPr lang="en-US" b="1" dirty="0"/>
              <a:t>Pros vs. standalone program:</a:t>
            </a:r>
          </a:p>
          <a:p>
            <a:endParaRPr lang="en-US" dirty="0"/>
          </a:p>
          <a:p>
            <a:pPr marL="285750" indent="-285750">
              <a:buFont typeface="Arial" panose="020B0604020202020204" pitchFamily="34" charset="0"/>
              <a:buChar char="•"/>
            </a:pPr>
            <a:r>
              <a:rPr lang="en-US" sz="1200" dirty="0"/>
              <a:t>Supports great efficiencies of scale, so program costs/fees for participants and the state should be lower</a:t>
            </a:r>
          </a:p>
          <a:p>
            <a:pPr marL="285750" indent="-285750">
              <a:buFont typeface="Arial" panose="020B0604020202020204" pitchFamily="34" charset="0"/>
              <a:buChar char="•"/>
            </a:pPr>
            <a:r>
              <a:rPr lang="en-US" sz="1200" dirty="0"/>
              <a:t>More attractive to service providers for this reason</a:t>
            </a:r>
          </a:p>
          <a:p>
            <a:pPr marL="285750" indent="-285750">
              <a:buFont typeface="Arial" panose="020B0604020202020204" pitchFamily="34" charset="0"/>
              <a:buChar char="•"/>
            </a:pPr>
            <a:r>
              <a:rPr lang="en-US" sz="1200" dirty="0"/>
              <a:t>State doesn’t have to undertake its own RFP process to hire some vendors</a:t>
            </a:r>
          </a:p>
          <a:p>
            <a:pPr marL="285750" indent="-285750">
              <a:buFont typeface="Arial" panose="020B0604020202020204" pitchFamily="34" charset="0"/>
              <a:buChar char="•"/>
            </a:pPr>
            <a:r>
              <a:rPr lang="en-US" sz="1200" dirty="0"/>
              <a:t>Supports more rapid launch of program (approx. 18 months vs. 8 months) and earlier sustainability </a:t>
            </a:r>
          </a:p>
          <a:p>
            <a:r>
              <a:rPr lang="en-US" sz="1200" dirty="0"/>
              <a:t> </a:t>
            </a:r>
          </a:p>
          <a:p>
            <a:r>
              <a:rPr lang="en-US" b="1" dirty="0"/>
              <a:t>Cons vs. standalone program:</a:t>
            </a:r>
          </a:p>
          <a:p>
            <a:endParaRPr lang="en-US" dirty="0"/>
          </a:p>
          <a:p>
            <a:pPr marL="285750" indent="-285750">
              <a:buFont typeface="Arial" panose="020B0604020202020204" pitchFamily="34" charset="0"/>
              <a:buChar char="•"/>
            </a:pPr>
            <a:r>
              <a:rPr lang="en-US" sz="1200" dirty="0"/>
              <a:t>The state will inevitably choose to cede some control of decision-making about program management and features (such as investment selection, etc.), so may take a little more time to make any desired changes</a:t>
            </a:r>
          </a:p>
          <a:p>
            <a:pPr marL="285750" indent="-285750">
              <a:buFont typeface="Arial" panose="020B0604020202020204" pitchFamily="34" charset="0"/>
              <a:buChar char="•"/>
            </a:pPr>
            <a:r>
              <a:rPr lang="en-US" sz="1200" dirty="0"/>
              <a:t>Failure of the state to fully understand any termination provisions or revenue-sharing expectation</a:t>
            </a:r>
          </a:p>
        </p:txBody>
      </p:sp>
    </p:spTree>
    <p:extLst>
      <p:ext uri="{BB962C8B-B14F-4D97-AF65-F5344CB8AC3E}">
        <p14:creationId xmlns:p14="http://schemas.microsoft.com/office/powerpoint/2010/main" val="1179070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a:bodyPr>
          <a:lstStyle/>
          <a:p>
            <a:r>
              <a:rPr lang="en-US" sz="2400" b="1" dirty="0"/>
              <a:t>Partnership Considerations</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sp>
        <p:nvSpPr>
          <p:cNvPr id="3" name="TextBox 2">
            <a:extLst>
              <a:ext uri="{FF2B5EF4-FFF2-40B4-BE49-F238E27FC236}">
                <a16:creationId xmlns:a16="http://schemas.microsoft.com/office/drawing/2014/main" id="{6CF52F88-6BD4-EF8A-AB4B-88963B4E73CF}"/>
              </a:ext>
            </a:extLst>
          </p:cNvPr>
          <p:cNvSpPr txBox="1"/>
          <p:nvPr/>
        </p:nvSpPr>
        <p:spPr>
          <a:xfrm>
            <a:off x="223520" y="927946"/>
            <a:ext cx="8254733" cy="3108543"/>
          </a:xfrm>
          <a:prstGeom prst="rect">
            <a:avLst/>
          </a:prstGeom>
          <a:noFill/>
        </p:spPr>
        <p:txBody>
          <a:bodyPr wrap="square" rtlCol="0">
            <a:spAutoFit/>
          </a:bodyPr>
          <a:lstStyle/>
          <a:p>
            <a:r>
              <a:rPr lang="en-US" b="1" dirty="0"/>
              <a:t>What remains the same regardless of standalone or partnership?</a:t>
            </a:r>
          </a:p>
          <a:p>
            <a:endParaRPr lang="en-US" dirty="0"/>
          </a:p>
          <a:p>
            <a:r>
              <a:rPr lang="en-US" dirty="0">
                <a:latin typeface="Arial" panose="020B0604020202020204" pitchFamily="34" charset="0"/>
                <a:cs typeface="Arial" panose="020B0604020202020204" pitchFamily="34" charset="0"/>
              </a:rPr>
              <a:t>States will still need to continue to invest funds in g</a:t>
            </a:r>
            <a:r>
              <a:rPr lang="en-US" sz="1400" dirty="0">
                <a:latin typeface="Arial" panose="020B0604020202020204" pitchFamily="34" charset="0"/>
                <a:cs typeface="Arial" panose="020B0604020202020204" pitchFamily="34" charset="0"/>
              </a:rPr>
              <a:t>overnance and oversight, staff, </a:t>
            </a:r>
            <a:r>
              <a:rPr lang="en-US" dirty="0">
                <a:latin typeface="Arial" panose="020B0604020202020204" pitchFamily="34" charset="0"/>
                <a:cs typeface="Arial" panose="020B0604020202020204" pitchFamily="34" charset="0"/>
              </a:rPr>
              <a:t>marketing and outreach, data, reporting, auditing and enforcement.</a:t>
            </a:r>
          </a:p>
          <a:p>
            <a:endParaRPr lang="en-US" dirty="0"/>
          </a:p>
          <a:p>
            <a:r>
              <a:rPr lang="en-US" b="1" dirty="0"/>
              <a:t>What has been the first step for new programs considering a state partnership?</a:t>
            </a:r>
          </a:p>
          <a:p>
            <a:endParaRPr lang="en-US" dirty="0"/>
          </a:p>
          <a:p>
            <a:r>
              <a:rPr lang="en-US" dirty="0"/>
              <a:t>For many of the newest program states, one of the first steps taken has been to issue a Request for Information (RFI) to solicit partnership proposals. Three states have issued RFIs that can help MN should it choose to do so: Delaware (2023), Rhode Island (2024), and Nevada (September 2024- currently open).  These RFIs have many key questions a state would want to consider related to governance, fees, investments, and program experience.   </a:t>
            </a:r>
          </a:p>
          <a:p>
            <a:endParaRPr lang="en-US" dirty="0"/>
          </a:p>
          <a:p>
            <a:endParaRPr lang="en-US" dirty="0"/>
          </a:p>
        </p:txBody>
      </p:sp>
    </p:spTree>
    <p:extLst>
      <p:ext uri="{BB962C8B-B14F-4D97-AF65-F5344CB8AC3E}">
        <p14:creationId xmlns:p14="http://schemas.microsoft.com/office/powerpoint/2010/main" val="2135744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a:solidFill>
                <a:prstClr val="white"/>
              </a:solidFill>
              <a:latin typeface="Calibri"/>
            </a:endParaRPr>
          </a:p>
        </p:txBody>
      </p:sp>
      <p:pic>
        <p:nvPicPr>
          <p:cNvPr id="11" name="Picture 10" descr="A picture containing text&#10;&#10;Description automatically generated"/>
          <p:cNvPicPr/>
          <p:nvPr/>
        </p:nvPicPr>
        <p:blipFill>
          <a:blip r:embed="rId3"/>
          <a:stretch>
            <a:fillRect/>
          </a:stretch>
        </p:blipFill>
        <p:spPr>
          <a:xfrm>
            <a:off x="6070208" y="4594623"/>
            <a:ext cx="2760028" cy="442314"/>
          </a:xfrm>
          <a:prstGeom prst="rect">
            <a:avLst/>
          </a:prstGeom>
        </p:spPr>
      </p:pic>
      <p:sp>
        <p:nvSpPr>
          <p:cNvPr id="5" name="Title 4">
            <a:extLst>
              <a:ext uri="{FF2B5EF4-FFF2-40B4-BE49-F238E27FC236}">
                <a16:creationId xmlns:a16="http://schemas.microsoft.com/office/drawing/2014/main" id="{E9945925-36FD-4123-8E10-BAB01B98341A}"/>
              </a:ext>
            </a:extLst>
          </p:cNvPr>
          <p:cNvSpPr>
            <a:spLocks noGrp="1"/>
          </p:cNvSpPr>
          <p:nvPr>
            <p:ph type="title"/>
          </p:nvPr>
        </p:nvSpPr>
        <p:spPr>
          <a:xfrm>
            <a:off x="0" y="0"/>
            <a:ext cx="9144000" cy="694944"/>
          </a:xfrm>
          <a:solidFill>
            <a:schemeClr val="accent1">
              <a:lumMod val="40000"/>
              <a:lumOff val="60000"/>
            </a:schemeClr>
          </a:solidFill>
        </p:spPr>
        <p:txBody>
          <a:bodyPr>
            <a:normAutofit/>
          </a:bodyPr>
          <a:lstStyle/>
          <a:p>
            <a:r>
              <a:rPr lang="en-US" sz="2700" b="1" dirty="0"/>
              <a:t>The Road Ahead– The National Outlook</a:t>
            </a:r>
            <a:endParaRPr lang="en-US" dirty="0"/>
          </a:p>
        </p:txBody>
      </p:sp>
      <p:sp>
        <p:nvSpPr>
          <p:cNvPr id="2" name="TextBox 1">
            <a:extLst>
              <a:ext uri="{FF2B5EF4-FFF2-40B4-BE49-F238E27FC236}">
                <a16:creationId xmlns:a16="http://schemas.microsoft.com/office/drawing/2014/main" id="{9494B568-A19A-CE83-4AF9-9B9605571A82}"/>
              </a:ext>
            </a:extLst>
          </p:cNvPr>
          <p:cNvSpPr txBox="1"/>
          <p:nvPr/>
        </p:nvSpPr>
        <p:spPr>
          <a:xfrm>
            <a:off x="117763" y="759153"/>
            <a:ext cx="8908473" cy="3693319"/>
          </a:xfrm>
          <a:prstGeom prst="rect">
            <a:avLst/>
          </a:prstGeom>
          <a:noFill/>
        </p:spPr>
        <p:txBody>
          <a:bodyPr wrap="square" rtlCol="0">
            <a:spAutoFit/>
          </a:bodyPr>
          <a:lstStyle/>
          <a:p>
            <a:pPr marL="285750" indent="-285750">
              <a:buFont typeface="Wingdings" panose="05000000000000000000" pitchFamily="2" charset="2"/>
              <a:buChar char="ü"/>
            </a:pPr>
            <a:r>
              <a:rPr lang="en-US" sz="1800" dirty="0">
                <a:latin typeface="+mn-lt"/>
              </a:rPr>
              <a:t>Continue to add new state programs</a:t>
            </a:r>
          </a:p>
          <a:p>
            <a:pPr marL="285750" indent="-285750">
              <a:buFont typeface="Wingdings" panose="05000000000000000000" pitchFamily="2" charset="2"/>
              <a:buChar char="ü"/>
            </a:pPr>
            <a:endParaRPr lang="en-US" sz="1800" dirty="0">
              <a:latin typeface="+mn-lt"/>
            </a:endParaRPr>
          </a:p>
          <a:p>
            <a:pPr marL="285750" indent="-285750">
              <a:buFont typeface="Wingdings" panose="05000000000000000000" pitchFamily="2" charset="2"/>
              <a:buChar char="ü"/>
            </a:pPr>
            <a:r>
              <a:rPr lang="en-US" sz="1800" dirty="0">
                <a:latin typeface="+mn-lt"/>
              </a:rPr>
              <a:t>Continue to build bridges to increased bipartisan support and adoption of new programs</a:t>
            </a:r>
          </a:p>
          <a:p>
            <a:pPr marL="285750" indent="-285750">
              <a:buFont typeface="Wingdings" panose="05000000000000000000" pitchFamily="2" charset="2"/>
              <a:buChar char="ü"/>
            </a:pPr>
            <a:endParaRPr lang="en-US" sz="1800" dirty="0">
              <a:latin typeface="+mn-lt"/>
            </a:endParaRPr>
          </a:p>
          <a:p>
            <a:pPr marL="285750" indent="-285750">
              <a:buFont typeface="Wingdings" panose="05000000000000000000" pitchFamily="2" charset="2"/>
              <a:buChar char="ü"/>
            </a:pPr>
            <a:r>
              <a:rPr lang="en-US" sz="1800" dirty="0">
                <a:latin typeface="+mn-lt"/>
              </a:rPr>
              <a:t>Expand partnerships among states to streamline administration, keep costs low, and achieve greater efficiencies of scale and generally continue to address other operational issues</a:t>
            </a:r>
          </a:p>
          <a:p>
            <a:pPr marL="285750" indent="-285750">
              <a:buFont typeface="Wingdings" panose="05000000000000000000" pitchFamily="2" charset="2"/>
              <a:buChar char="ü"/>
            </a:pPr>
            <a:endParaRPr lang="en-US" sz="1800" dirty="0">
              <a:latin typeface="+mn-lt"/>
            </a:endParaRPr>
          </a:p>
          <a:p>
            <a:pPr marL="285750" indent="-285750">
              <a:buFont typeface="Wingdings" panose="05000000000000000000" pitchFamily="2" charset="2"/>
              <a:buChar char="ü"/>
            </a:pPr>
            <a:r>
              <a:rPr lang="en-US" sz="1800" dirty="0">
                <a:latin typeface="+mn-lt"/>
              </a:rPr>
              <a:t>Implementation of Secure and Secure 2.0, including the Saver’s Match, and use of new incentives and products intended to make it easier employers to adopt plans</a:t>
            </a:r>
          </a:p>
          <a:p>
            <a:endParaRPr lang="en-US" sz="1800" dirty="0">
              <a:latin typeface="+mn-lt"/>
            </a:endParaRPr>
          </a:p>
          <a:p>
            <a:pPr marL="285750" indent="-285750">
              <a:buFont typeface="Wingdings" panose="05000000000000000000" pitchFamily="2" charset="2"/>
              <a:buChar char="ü"/>
            </a:pPr>
            <a:r>
              <a:rPr lang="en-US" sz="1800" dirty="0">
                <a:latin typeface="+mn-lt"/>
              </a:rPr>
              <a:t>Consideration of federal legislative proposals to expand universal access (with state programs)</a:t>
            </a:r>
          </a:p>
        </p:txBody>
      </p:sp>
    </p:spTree>
    <p:extLst>
      <p:ext uri="{BB962C8B-B14F-4D97-AF65-F5344CB8AC3E}">
        <p14:creationId xmlns:p14="http://schemas.microsoft.com/office/powerpoint/2010/main" val="2905707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4477173"/>
          </a:xfrm>
          <a:solidFill>
            <a:schemeClr val="accent1">
              <a:lumMod val="40000"/>
              <a:lumOff val="60000"/>
            </a:schemeClr>
          </a:solidFill>
        </p:spPr>
        <p:txBody>
          <a:bodyPr>
            <a:normAutofit/>
          </a:bodyPr>
          <a:lstStyle/>
          <a:p>
            <a:r>
              <a:rPr lang="en-US" sz="2400" b="1" dirty="0"/>
              <a:t>The Case for State Programs </a:t>
            </a:r>
            <a:br>
              <a:rPr lang="en-US" sz="2400" b="1" dirty="0"/>
            </a:br>
            <a:r>
              <a:rPr lang="en-US" sz="2400" b="1" dirty="0"/>
              <a:t>and the </a:t>
            </a:r>
            <a:br>
              <a:rPr lang="en-US" sz="2400" b="1" dirty="0"/>
            </a:br>
            <a:r>
              <a:rPr lang="en-US" sz="2400" b="1" dirty="0"/>
              <a:t>Current Landscape</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spTree>
    <p:extLst>
      <p:ext uri="{BB962C8B-B14F-4D97-AF65-F5344CB8AC3E}">
        <p14:creationId xmlns:p14="http://schemas.microsoft.com/office/powerpoint/2010/main" val="4177531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a:bodyPr>
          <a:lstStyle/>
          <a:p>
            <a:r>
              <a:rPr lang="en-US" sz="2400" b="1" dirty="0"/>
              <a:t>Plan to Join Us in Nashville!</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pic>
        <p:nvPicPr>
          <p:cNvPr id="4" name="Picture 3" descr="A close-up of a graph&#10;&#10;Description automatically generated">
            <a:extLst>
              <a:ext uri="{FF2B5EF4-FFF2-40B4-BE49-F238E27FC236}">
                <a16:creationId xmlns:a16="http://schemas.microsoft.com/office/drawing/2014/main" id="{E2AB1836-B3F9-6968-42C7-BA756F634B20}"/>
              </a:ext>
            </a:extLst>
          </p:cNvPr>
          <p:cNvPicPr>
            <a:picLocks noChangeAspect="1"/>
          </p:cNvPicPr>
          <p:nvPr/>
        </p:nvPicPr>
        <p:blipFill>
          <a:blip r:embed="rId4"/>
          <a:stretch>
            <a:fillRect/>
          </a:stretch>
        </p:blipFill>
        <p:spPr>
          <a:xfrm>
            <a:off x="0" y="645345"/>
            <a:ext cx="9144000" cy="3852809"/>
          </a:xfrm>
          <a:prstGeom prst="rect">
            <a:avLst/>
          </a:prstGeom>
        </p:spPr>
      </p:pic>
    </p:spTree>
    <p:extLst>
      <p:ext uri="{BB962C8B-B14F-4D97-AF65-F5344CB8AC3E}">
        <p14:creationId xmlns:p14="http://schemas.microsoft.com/office/powerpoint/2010/main" val="1220954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12169"/>
        </a:solidFill>
        <a:effectLst/>
      </p:bgPr>
    </p:bg>
    <p:spTree>
      <p:nvGrpSpPr>
        <p:cNvPr id="1" name="Shape 484"/>
        <p:cNvGrpSpPr/>
        <p:nvPr/>
      </p:nvGrpSpPr>
      <p:grpSpPr>
        <a:xfrm>
          <a:off x="0" y="0"/>
          <a:ext cx="0" cy="0"/>
          <a:chOff x="0" y="0"/>
          <a:chExt cx="0" cy="0"/>
        </a:xfrm>
      </p:grpSpPr>
      <p:pic>
        <p:nvPicPr>
          <p:cNvPr id="485" name="Google Shape;485;p17" descr="A picture containing text&#10;&#10;Description automatically generated"/>
          <p:cNvPicPr preferRelativeResize="0"/>
          <p:nvPr/>
        </p:nvPicPr>
        <p:blipFill rotWithShape="1">
          <a:blip r:embed="rId3">
            <a:alphaModFix/>
          </a:blip>
          <a:srcRect/>
          <a:stretch/>
        </p:blipFill>
        <p:spPr>
          <a:xfrm>
            <a:off x="2194560" y="3725045"/>
            <a:ext cx="4754879" cy="906074"/>
          </a:xfrm>
          <a:prstGeom prst="rect">
            <a:avLst/>
          </a:prstGeom>
          <a:noFill/>
          <a:ln>
            <a:noFill/>
          </a:ln>
        </p:spPr>
      </p:pic>
      <p:sp>
        <p:nvSpPr>
          <p:cNvPr id="486" name="Google Shape;486;p17"/>
          <p:cNvSpPr txBox="1"/>
          <p:nvPr/>
        </p:nvSpPr>
        <p:spPr>
          <a:xfrm>
            <a:off x="0" y="396175"/>
            <a:ext cx="9144000" cy="1285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dirty="0">
                <a:solidFill>
                  <a:srgbClr val="FFFFFF"/>
                </a:solidFill>
                <a:latin typeface="Calibri"/>
                <a:ea typeface="Calibri"/>
                <a:cs typeface="Calibri"/>
                <a:sym typeface="Calibri"/>
              </a:rPr>
              <a:t>Center for Retirement Initiatives</a:t>
            </a:r>
            <a:br>
              <a:rPr lang="en-US" sz="1500" b="1" i="0" u="none" strike="noStrike" cap="none" dirty="0">
                <a:solidFill>
                  <a:srgbClr val="FFFFFF"/>
                </a:solidFill>
                <a:latin typeface="Calibri"/>
                <a:ea typeface="Calibri"/>
                <a:cs typeface="Calibri"/>
                <a:sym typeface="Calibri"/>
              </a:rPr>
            </a:br>
            <a:r>
              <a:rPr lang="en-US" sz="1500" b="1" i="0" u="none" strike="noStrike" cap="none" dirty="0">
                <a:solidFill>
                  <a:srgbClr val="FFFFFF"/>
                </a:solidFill>
                <a:latin typeface="Calibri"/>
                <a:ea typeface="Calibri"/>
                <a:cs typeface="Calibri"/>
                <a:sym typeface="Calibri"/>
              </a:rPr>
              <a:t>McCourt School of Public Policy</a:t>
            </a:r>
            <a:br>
              <a:rPr lang="en-US" sz="1400" b="1" i="0" u="none" strike="noStrike" cap="none" dirty="0">
                <a:solidFill>
                  <a:srgbClr val="FFFFFF"/>
                </a:solidFill>
                <a:latin typeface="Calibri"/>
                <a:ea typeface="Calibri"/>
                <a:cs typeface="Calibri"/>
                <a:sym typeface="Calibri"/>
              </a:rPr>
            </a:br>
            <a:br>
              <a:rPr lang="en-US" sz="700" b="0" i="0" u="none" strike="noStrike" cap="none" dirty="0">
                <a:solidFill>
                  <a:srgbClr val="FFFFFF"/>
                </a:solidFill>
                <a:latin typeface="Calibri"/>
                <a:ea typeface="Calibri"/>
                <a:cs typeface="Calibri"/>
                <a:sym typeface="Calibri"/>
              </a:rPr>
            </a:br>
            <a:r>
              <a:rPr lang="en-US" sz="1400" b="0" i="0" u="none" strike="noStrike" cap="none" dirty="0">
                <a:solidFill>
                  <a:srgbClr val="FFFFFF"/>
                </a:solidFill>
                <a:latin typeface="Calibri"/>
                <a:ea typeface="Calibri"/>
                <a:cs typeface="Calibri"/>
                <a:sym typeface="Calibri"/>
              </a:rPr>
              <a:t> 125 E Street NW, Suite 530, Washington, DC 20001 </a:t>
            </a:r>
            <a:endParaRPr sz="11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FFFFF"/>
                </a:solidFill>
                <a:latin typeface="Calibri"/>
                <a:ea typeface="Calibri"/>
                <a:cs typeface="Calibri"/>
                <a:sym typeface="Calibri"/>
              </a:rPr>
              <a:t>202-306-8540 |  cri.georgetown.edu</a:t>
            </a:r>
            <a:endParaRPr sz="1400" b="0" i="0" u="none" strike="noStrike" cap="none"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487" name="Google Shape;487;p17"/>
          <p:cNvSpPr txBox="1"/>
          <p:nvPr/>
        </p:nvSpPr>
        <p:spPr>
          <a:xfrm>
            <a:off x="0" y="1708396"/>
            <a:ext cx="9144000" cy="1146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FFFFF"/>
                </a:solidFill>
                <a:latin typeface="Calibri"/>
                <a:ea typeface="Calibri"/>
                <a:cs typeface="Calibri"/>
                <a:sym typeface="Calibri"/>
              </a:rPr>
              <a:t>Angela M. Antonelli</a:t>
            </a:r>
            <a:endParaRPr sz="11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FFFFF"/>
                </a:solidFill>
                <a:latin typeface="Calibri"/>
                <a:ea typeface="Calibri"/>
                <a:cs typeface="Calibri"/>
                <a:sym typeface="Calibri"/>
              </a:rPr>
              <a:t>Executive Director</a:t>
            </a:r>
            <a:endParaRPr sz="11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FFFFF"/>
                </a:solidFill>
                <a:latin typeface="Calibri"/>
                <a:ea typeface="Calibri"/>
                <a:cs typeface="Calibri"/>
                <a:sym typeface="Calibri"/>
              </a:rPr>
              <a:t>ama288@georgetown.edu</a:t>
            </a:r>
            <a:endParaRPr sz="11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FFFFF"/>
                </a:solidFill>
                <a:latin typeface="Calibri"/>
                <a:ea typeface="Calibri"/>
                <a:cs typeface="Calibri"/>
                <a:sym typeface="Calibri"/>
              </a:rPr>
              <a:t>Follow us on social media for updates</a:t>
            </a:r>
            <a:endParaRPr sz="1100" b="0" i="0" u="none" strike="noStrike" cap="none" dirty="0">
              <a:solidFill>
                <a:srgbClr val="000000"/>
              </a:solidFill>
              <a:latin typeface="Arial"/>
              <a:ea typeface="Arial"/>
              <a:cs typeface="Arial"/>
              <a:sym typeface="Arial"/>
            </a:endParaRPr>
          </a:p>
        </p:txBody>
      </p:sp>
      <p:grpSp>
        <p:nvGrpSpPr>
          <p:cNvPr id="488" name="Google Shape;488;p17"/>
          <p:cNvGrpSpPr/>
          <p:nvPr/>
        </p:nvGrpSpPr>
        <p:grpSpPr>
          <a:xfrm>
            <a:off x="3989218" y="2905556"/>
            <a:ext cx="1165564" cy="274320"/>
            <a:chOff x="3847772" y="2905450"/>
            <a:chExt cx="1165564" cy="274320"/>
          </a:xfrm>
        </p:grpSpPr>
        <p:pic>
          <p:nvPicPr>
            <p:cNvPr id="489" name="Google Shape;489;p17" descr="facebook, fb icon icon">
              <a:hlinkClick r:id="rId4"/>
            </p:cNvPr>
            <p:cNvPicPr preferRelativeResize="0"/>
            <p:nvPr/>
          </p:nvPicPr>
          <p:blipFill rotWithShape="1">
            <a:blip r:embed="rId5">
              <a:alphaModFix/>
            </a:blip>
            <a:srcRect/>
            <a:stretch/>
          </p:blipFill>
          <p:spPr>
            <a:xfrm>
              <a:off x="3847772" y="2905450"/>
              <a:ext cx="274320" cy="274320"/>
            </a:xfrm>
            <a:prstGeom prst="rect">
              <a:avLst/>
            </a:prstGeom>
            <a:noFill/>
            <a:ln>
              <a:noFill/>
            </a:ln>
          </p:spPr>
        </p:pic>
        <p:pic>
          <p:nvPicPr>
            <p:cNvPr id="490" name="Google Shape;490;p17" descr="linkedin icon">
              <a:hlinkClick r:id="rId6"/>
            </p:cNvPr>
            <p:cNvPicPr preferRelativeResize="0"/>
            <p:nvPr/>
          </p:nvPicPr>
          <p:blipFill rotWithShape="1">
            <a:blip r:embed="rId7">
              <a:alphaModFix/>
            </a:blip>
            <a:srcRect/>
            <a:stretch/>
          </p:blipFill>
          <p:spPr>
            <a:xfrm>
              <a:off x="4739016" y="2905450"/>
              <a:ext cx="274320" cy="274320"/>
            </a:xfrm>
            <a:prstGeom prst="rect">
              <a:avLst/>
            </a:prstGeom>
            <a:noFill/>
            <a:ln>
              <a:noFill/>
            </a:ln>
          </p:spPr>
        </p:pic>
        <p:pic>
          <p:nvPicPr>
            <p:cNvPr id="491" name="Google Shape;491;p17" descr="social, twitter icon">
              <a:hlinkClick r:id="rId8"/>
            </p:cNvPr>
            <p:cNvPicPr preferRelativeResize="0"/>
            <p:nvPr/>
          </p:nvPicPr>
          <p:blipFill rotWithShape="1">
            <a:blip r:embed="rId9">
              <a:alphaModFix/>
            </a:blip>
            <a:srcRect/>
            <a:stretch/>
          </p:blipFill>
          <p:spPr>
            <a:xfrm>
              <a:off x="4293394" y="2905450"/>
              <a:ext cx="274320" cy="274320"/>
            </a:xfrm>
            <a:prstGeom prst="rect">
              <a:avLst/>
            </a:prstGeom>
            <a:noFill/>
            <a:ln>
              <a:noFill/>
            </a:ln>
          </p:spPr>
        </p:pic>
      </p:grpSp>
      <p:cxnSp>
        <p:nvCxnSpPr>
          <p:cNvPr id="492" name="Google Shape;492;p17"/>
          <p:cNvCxnSpPr/>
          <p:nvPr/>
        </p:nvCxnSpPr>
        <p:spPr>
          <a:xfrm>
            <a:off x="1828800" y="3453038"/>
            <a:ext cx="5486400" cy="0"/>
          </a:xfrm>
          <a:prstGeom prst="straightConnector1">
            <a:avLst/>
          </a:prstGeom>
          <a:noFill/>
          <a:ln w="9525" cap="flat" cmpd="sng">
            <a:solidFill>
              <a:srgbClr val="0E4C93"/>
            </a:solidFill>
            <a:prstDash val="solid"/>
            <a:round/>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a:bodyPr>
          <a:lstStyle/>
          <a:p>
            <a:r>
              <a:rPr lang="en-US" sz="2400" b="1" dirty="0"/>
              <a:t>Minnesota’s Demographics Are Changing, Population is Aging</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pic>
        <p:nvPicPr>
          <p:cNvPr id="6" name="Picture 5" descr="A screenshot of a blue and red graph&#10;&#10;Description automatically generated">
            <a:extLst>
              <a:ext uri="{FF2B5EF4-FFF2-40B4-BE49-F238E27FC236}">
                <a16:creationId xmlns:a16="http://schemas.microsoft.com/office/drawing/2014/main" id="{079678C8-391C-B888-A4A6-75BDDE5FBA04}"/>
              </a:ext>
            </a:extLst>
          </p:cNvPr>
          <p:cNvPicPr>
            <a:picLocks noChangeAspect="1"/>
          </p:cNvPicPr>
          <p:nvPr/>
        </p:nvPicPr>
        <p:blipFill>
          <a:blip r:embed="rId4"/>
          <a:stretch>
            <a:fillRect/>
          </a:stretch>
        </p:blipFill>
        <p:spPr>
          <a:xfrm>
            <a:off x="1843561" y="922421"/>
            <a:ext cx="5595249" cy="3236806"/>
          </a:xfrm>
          <a:prstGeom prst="rect">
            <a:avLst/>
          </a:prstGeom>
        </p:spPr>
      </p:pic>
      <p:sp>
        <p:nvSpPr>
          <p:cNvPr id="3" name="TextBox 2">
            <a:extLst>
              <a:ext uri="{FF2B5EF4-FFF2-40B4-BE49-F238E27FC236}">
                <a16:creationId xmlns:a16="http://schemas.microsoft.com/office/drawing/2014/main" id="{5C395097-1B45-FA2E-321E-B0DCC65FDF90}"/>
              </a:ext>
            </a:extLst>
          </p:cNvPr>
          <p:cNvSpPr txBox="1"/>
          <p:nvPr/>
        </p:nvSpPr>
        <p:spPr>
          <a:xfrm>
            <a:off x="3542455" y="4118187"/>
            <a:ext cx="3752426" cy="207749"/>
          </a:xfrm>
          <a:prstGeom prst="rect">
            <a:avLst/>
          </a:prstGeom>
          <a:noFill/>
        </p:spPr>
        <p:txBody>
          <a:bodyPr wrap="square" rtlCol="0">
            <a:spAutoFit/>
          </a:bodyPr>
          <a:lstStyle/>
          <a:p>
            <a:pPr defTabSz="685800">
              <a:buClrTx/>
            </a:pPr>
            <a:r>
              <a:rPr lang="en-US" sz="750" kern="1200" dirty="0">
                <a:solidFill>
                  <a:prstClr val="black"/>
                </a:solidFill>
                <a:latin typeface="Calibri"/>
                <a:ea typeface="+mn-ea"/>
                <a:cs typeface="+mn-cs"/>
              </a:rPr>
              <a:t>Source: Georgetown University CRI © 2024, Georgetown University </a:t>
            </a:r>
          </a:p>
        </p:txBody>
      </p:sp>
    </p:spTree>
    <p:extLst>
      <p:ext uri="{BB962C8B-B14F-4D97-AF65-F5344CB8AC3E}">
        <p14:creationId xmlns:p14="http://schemas.microsoft.com/office/powerpoint/2010/main" val="3018953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a:bodyPr>
          <a:lstStyle/>
          <a:p>
            <a:r>
              <a:rPr lang="en-US" sz="2400" b="1" dirty="0"/>
              <a:t>The Access Gap is Large</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pic>
        <p:nvPicPr>
          <p:cNvPr id="6" name="Picture 5" descr="A screenshot of a web page&#10;&#10;Description automatically generated">
            <a:extLst>
              <a:ext uri="{FF2B5EF4-FFF2-40B4-BE49-F238E27FC236}">
                <a16:creationId xmlns:a16="http://schemas.microsoft.com/office/drawing/2014/main" id="{000BCC4F-1E43-6F31-EE61-1F390A968386}"/>
              </a:ext>
            </a:extLst>
          </p:cNvPr>
          <p:cNvPicPr>
            <a:picLocks noChangeAspect="1"/>
          </p:cNvPicPr>
          <p:nvPr/>
        </p:nvPicPr>
        <p:blipFill>
          <a:blip r:embed="rId4"/>
          <a:stretch>
            <a:fillRect/>
          </a:stretch>
        </p:blipFill>
        <p:spPr>
          <a:xfrm>
            <a:off x="3569368" y="1066800"/>
            <a:ext cx="5446295" cy="3250107"/>
          </a:xfrm>
          <a:prstGeom prst="rect">
            <a:avLst/>
          </a:prstGeom>
        </p:spPr>
      </p:pic>
      <p:pic>
        <p:nvPicPr>
          <p:cNvPr id="8" name="Picture 7" descr="A blue circle with white text&#10;&#10;Description automatically generated">
            <a:extLst>
              <a:ext uri="{FF2B5EF4-FFF2-40B4-BE49-F238E27FC236}">
                <a16:creationId xmlns:a16="http://schemas.microsoft.com/office/drawing/2014/main" id="{35D78AA3-53C2-B71F-B8BF-1A60C06EEDDD}"/>
              </a:ext>
            </a:extLst>
          </p:cNvPr>
          <p:cNvPicPr>
            <a:picLocks noChangeAspect="1"/>
          </p:cNvPicPr>
          <p:nvPr/>
        </p:nvPicPr>
        <p:blipFill>
          <a:blip r:embed="rId5"/>
          <a:stretch>
            <a:fillRect/>
          </a:stretch>
        </p:blipFill>
        <p:spPr>
          <a:xfrm>
            <a:off x="96252" y="1002632"/>
            <a:ext cx="3424990" cy="3381637"/>
          </a:xfrm>
          <a:prstGeom prst="rect">
            <a:avLst/>
          </a:prstGeom>
        </p:spPr>
      </p:pic>
      <p:sp>
        <p:nvSpPr>
          <p:cNvPr id="9" name="TextBox 8">
            <a:extLst>
              <a:ext uri="{FF2B5EF4-FFF2-40B4-BE49-F238E27FC236}">
                <a16:creationId xmlns:a16="http://schemas.microsoft.com/office/drawing/2014/main" id="{2F0921C3-4DBB-B73B-4B5B-5C1E04FB2B56}"/>
              </a:ext>
            </a:extLst>
          </p:cNvPr>
          <p:cNvSpPr txBox="1"/>
          <p:nvPr/>
        </p:nvSpPr>
        <p:spPr>
          <a:xfrm>
            <a:off x="1106905" y="713874"/>
            <a:ext cx="1580148" cy="307777"/>
          </a:xfrm>
          <a:prstGeom prst="rect">
            <a:avLst/>
          </a:prstGeom>
          <a:noFill/>
        </p:spPr>
        <p:txBody>
          <a:bodyPr wrap="square" rtlCol="0">
            <a:spAutoFit/>
          </a:bodyPr>
          <a:lstStyle/>
          <a:p>
            <a:r>
              <a:rPr lang="en-US" b="1" dirty="0"/>
              <a:t>  United States</a:t>
            </a:r>
          </a:p>
        </p:txBody>
      </p:sp>
      <p:sp>
        <p:nvSpPr>
          <p:cNvPr id="12" name="TextBox 11">
            <a:extLst>
              <a:ext uri="{FF2B5EF4-FFF2-40B4-BE49-F238E27FC236}">
                <a16:creationId xmlns:a16="http://schemas.microsoft.com/office/drawing/2014/main" id="{15215AE4-4949-3942-59E1-4C2E59423435}"/>
              </a:ext>
            </a:extLst>
          </p:cNvPr>
          <p:cNvSpPr txBox="1"/>
          <p:nvPr/>
        </p:nvSpPr>
        <p:spPr>
          <a:xfrm>
            <a:off x="5598693" y="697831"/>
            <a:ext cx="1243263" cy="307777"/>
          </a:xfrm>
          <a:prstGeom prst="rect">
            <a:avLst/>
          </a:prstGeom>
          <a:noFill/>
        </p:spPr>
        <p:txBody>
          <a:bodyPr wrap="square" rtlCol="0">
            <a:spAutoFit/>
          </a:bodyPr>
          <a:lstStyle/>
          <a:p>
            <a:r>
              <a:rPr lang="en-US" b="1" dirty="0"/>
              <a:t>Minnesota</a:t>
            </a:r>
          </a:p>
        </p:txBody>
      </p:sp>
      <p:sp>
        <p:nvSpPr>
          <p:cNvPr id="3" name="TextBox 2">
            <a:extLst>
              <a:ext uri="{FF2B5EF4-FFF2-40B4-BE49-F238E27FC236}">
                <a16:creationId xmlns:a16="http://schemas.microsoft.com/office/drawing/2014/main" id="{E5940503-AB4F-B76F-3F6F-73373EBC195D}"/>
              </a:ext>
            </a:extLst>
          </p:cNvPr>
          <p:cNvSpPr txBox="1"/>
          <p:nvPr/>
        </p:nvSpPr>
        <p:spPr>
          <a:xfrm>
            <a:off x="3589868" y="4280747"/>
            <a:ext cx="3752426" cy="207749"/>
          </a:xfrm>
          <a:prstGeom prst="rect">
            <a:avLst/>
          </a:prstGeom>
          <a:noFill/>
        </p:spPr>
        <p:txBody>
          <a:bodyPr wrap="square" rtlCol="0">
            <a:spAutoFit/>
          </a:bodyPr>
          <a:lstStyle/>
          <a:p>
            <a:pPr defTabSz="685800">
              <a:buClrTx/>
            </a:pPr>
            <a:r>
              <a:rPr lang="en-US" sz="750" kern="1200" dirty="0">
                <a:solidFill>
                  <a:prstClr val="black"/>
                </a:solidFill>
                <a:latin typeface="Calibri"/>
                <a:ea typeface="+mn-ea"/>
                <a:cs typeface="+mn-cs"/>
              </a:rPr>
              <a:t>Source: Georgetown University CRI © 2024, Georgetown University </a:t>
            </a:r>
          </a:p>
        </p:txBody>
      </p:sp>
    </p:spTree>
    <p:extLst>
      <p:ext uri="{BB962C8B-B14F-4D97-AF65-F5344CB8AC3E}">
        <p14:creationId xmlns:p14="http://schemas.microsoft.com/office/powerpoint/2010/main" val="2066380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fontScale="90000"/>
          </a:bodyPr>
          <a:lstStyle/>
          <a:p>
            <a:br>
              <a:rPr lang="en-US" sz="2400" b="1" dirty="0"/>
            </a:br>
            <a:br>
              <a:rPr lang="en-US" sz="2400" b="1" dirty="0"/>
            </a:br>
            <a:r>
              <a:rPr lang="en-US" sz="2400" b="1" dirty="0"/>
              <a:t>The Benefits Can Be Great </a:t>
            </a:r>
            <a:br>
              <a:rPr lang="en-US" sz="2400" b="1" dirty="0"/>
            </a:br>
            <a:br>
              <a:rPr lang="en-US" sz="2400" b="1" dirty="0"/>
            </a:br>
            <a:endParaRPr lang="en-US" sz="2400" b="1" dirty="0"/>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909A1640-DFB6-DBBD-02D1-28995BC39760}"/>
              </a:ext>
            </a:extLst>
          </p:cNvPr>
          <p:cNvPicPr>
            <a:picLocks noChangeAspect="1"/>
          </p:cNvPicPr>
          <p:nvPr/>
        </p:nvPicPr>
        <p:blipFill>
          <a:blip r:embed="rId4"/>
          <a:stretch>
            <a:fillRect/>
          </a:stretch>
        </p:blipFill>
        <p:spPr>
          <a:xfrm>
            <a:off x="128336" y="737191"/>
            <a:ext cx="4659375" cy="3610220"/>
          </a:xfrm>
          <a:prstGeom prst="rect">
            <a:avLst/>
          </a:prstGeom>
        </p:spPr>
      </p:pic>
      <p:pic>
        <p:nvPicPr>
          <p:cNvPr id="9" name="Picture 8" descr="A graph of a financial growth&#10;&#10;Description automatically generated with medium confidence">
            <a:extLst>
              <a:ext uri="{FF2B5EF4-FFF2-40B4-BE49-F238E27FC236}">
                <a16:creationId xmlns:a16="http://schemas.microsoft.com/office/drawing/2014/main" id="{0AC5749A-A263-0124-1C58-A4374052D27A}"/>
              </a:ext>
            </a:extLst>
          </p:cNvPr>
          <p:cNvPicPr>
            <a:picLocks noChangeAspect="1"/>
          </p:cNvPicPr>
          <p:nvPr/>
        </p:nvPicPr>
        <p:blipFill>
          <a:blip r:embed="rId5"/>
          <a:stretch>
            <a:fillRect/>
          </a:stretch>
        </p:blipFill>
        <p:spPr>
          <a:xfrm>
            <a:off x="5197032" y="1600589"/>
            <a:ext cx="3315163" cy="2070558"/>
          </a:xfrm>
          <a:prstGeom prst="rect">
            <a:avLst/>
          </a:prstGeom>
        </p:spPr>
      </p:pic>
      <p:sp>
        <p:nvSpPr>
          <p:cNvPr id="12" name="TextBox 11">
            <a:extLst>
              <a:ext uri="{FF2B5EF4-FFF2-40B4-BE49-F238E27FC236}">
                <a16:creationId xmlns:a16="http://schemas.microsoft.com/office/drawing/2014/main" id="{A4D0DA0F-7EA4-029A-A1E1-0084FAFD5672}"/>
              </a:ext>
            </a:extLst>
          </p:cNvPr>
          <p:cNvSpPr txBox="1"/>
          <p:nvPr/>
        </p:nvSpPr>
        <p:spPr>
          <a:xfrm>
            <a:off x="5506719" y="982134"/>
            <a:ext cx="2716107" cy="523220"/>
          </a:xfrm>
          <a:prstGeom prst="rect">
            <a:avLst/>
          </a:prstGeom>
          <a:noFill/>
        </p:spPr>
        <p:txBody>
          <a:bodyPr wrap="square" rtlCol="0">
            <a:spAutoFit/>
          </a:bodyPr>
          <a:lstStyle/>
          <a:p>
            <a:r>
              <a:rPr lang="en-US" b="1" dirty="0"/>
              <a:t>Current Saver’s Match Would Help Boost Savings</a:t>
            </a:r>
          </a:p>
        </p:txBody>
      </p:sp>
      <p:sp>
        <p:nvSpPr>
          <p:cNvPr id="3" name="TextBox 2">
            <a:extLst>
              <a:ext uri="{FF2B5EF4-FFF2-40B4-BE49-F238E27FC236}">
                <a16:creationId xmlns:a16="http://schemas.microsoft.com/office/drawing/2014/main" id="{1CA8EB6D-AFE2-5D93-FDCF-B16CE5FF7355}"/>
              </a:ext>
            </a:extLst>
          </p:cNvPr>
          <p:cNvSpPr txBox="1"/>
          <p:nvPr/>
        </p:nvSpPr>
        <p:spPr>
          <a:xfrm>
            <a:off x="5080000" y="3998755"/>
            <a:ext cx="3020907" cy="207749"/>
          </a:xfrm>
          <a:prstGeom prst="rect">
            <a:avLst/>
          </a:prstGeom>
          <a:noFill/>
        </p:spPr>
        <p:txBody>
          <a:bodyPr wrap="square" rtlCol="0">
            <a:spAutoFit/>
          </a:bodyPr>
          <a:lstStyle/>
          <a:p>
            <a:pPr defTabSz="685800">
              <a:buClrTx/>
            </a:pPr>
            <a:r>
              <a:rPr lang="en-US" sz="750" kern="1200" dirty="0">
                <a:solidFill>
                  <a:prstClr val="black"/>
                </a:solidFill>
                <a:latin typeface="Calibri"/>
                <a:ea typeface="+mn-ea"/>
                <a:cs typeface="+mn-cs"/>
              </a:rPr>
              <a:t>Source: Georgetown University CRI © 2024, Georgetown University </a:t>
            </a:r>
          </a:p>
        </p:txBody>
      </p:sp>
    </p:spTree>
    <p:extLst>
      <p:ext uri="{BB962C8B-B14F-4D97-AF65-F5344CB8AC3E}">
        <p14:creationId xmlns:p14="http://schemas.microsoft.com/office/powerpoint/2010/main" val="253823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a:bodyPr>
          <a:lstStyle/>
          <a:p>
            <a:r>
              <a:rPr lang="en-US" sz="2400" b="1" dirty="0"/>
              <a:t>While the Cost of Doing Nothing is Significant</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sp>
        <p:nvSpPr>
          <p:cNvPr id="3" name="TextBox 2">
            <a:extLst>
              <a:ext uri="{FF2B5EF4-FFF2-40B4-BE49-F238E27FC236}">
                <a16:creationId xmlns:a16="http://schemas.microsoft.com/office/drawing/2014/main" id="{6CF52F88-6BD4-EF8A-AB4B-88963B4E73CF}"/>
              </a:ext>
            </a:extLst>
          </p:cNvPr>
          <p:cNvSpPr txBox="1"/>
          <p:nvPr/>
        </p:nvSpPr>
        <p:spPr>
          <a:xfrm>
            <a:off x="690879" y="853439"/>
            <a:ext cx="4008567" cy="3108543"/>
          </a:xfrm>
          <a:prstGeom prst="rect">
            <a:avLst/>
          </a:prstGeom>
          <a:noFill/>
        </p:spPr>
        <p:txBody>
          <a:bodyPr wrap="square" rtlCol="0">
            <a:spAutoFit/>
          </a:bodyPr>
          <a:lstStyle/>
          <a:p>
            <a:endParaRPr lang="en-US" dirty="0"/>
          </a:p>
          <a:p>
            <a:endParaRPr lang="en-US" dirty="0"/>
          </a:p>
          <a:p>
            <a:r>
              <a:rPr lang="en-US" sz="2000" b="1" dirty="0"/>
              <a:t>Federal Budget Costs </a:t>
            </a:r>
            <a:r>
              <a:rPr lang="en-US" sz="2000" dirty="0"/>
              <a:t>= $964 billion/MN share is </a:t>
            </a:r>
            <a:r>
              <a:rPr lang="en-US" sz="2000" b="1" dirty="0"/>
              <a:t>$23 </a:t>
            </a:r>
            <a:r>
              <a:rPr lang="en-US" sz="2000" dirty="0"/>
              <a:t>billion between 2021 and 2024</a:t>
            </a:r>
          </a:p>
          <a:p>
            <a:endParaRPr lang="en-US" sz="2000" dirty="0"/>
          </a:p>
          <a:p>
            <a:r>
              <a:rPr lang="en-US" sz="2000" b="1" dirty="0"/>
              <a:t>State Budget Costs </a:t>
            </a:r>
            <a:r>
              <a:rPr lang="en-US" sz="2000" dirty="0"/>
              <a:t>= $334 billion/MN share is </a:t>
            </a:r>
            <a:r>
              <a:rPr lang="en-US" sz="2000" b="1" dirty="0"/>
              <a:t>$5.5 </a:t>
            </a:r>
            <a:r>
              <a:rPr lang="en-US" sz="2000" dirty="0"/>
              <a:t>billion between 2021 and 2024</a:t>
            </a:r>
          </a:p>
          <a:p>
            <a:endParaRPr lang="en-US" dirty="0"/>
          </a:p>
          <a:p>
            <a:r>
              <a:rPr lang="en-US" sz="800" dirty="0"/>
              <a:t>Source: The Pew Charitable Trusts</a:t>
            </a:r>
          </a:p>
        </p:txBody>
      </p:sp>
      <p:pic>
        <p:nvPicPr>
          <p:cNvPr id="6" name="Picture 5" descr="A yellow arrows pointing to the top of a line&#10;&#10;Description automatically generated with medium confidence">
            <a:extLst>
              <a:ext uri="{FF2B5EF4-FFF2-40B4-BE49-F238E27FC236}">
                <a16:creationId xmlns:a16="http://schemas.microsoft.com/office/drawing/2014/main" id="{16C6AD8B-8337-904A-9A6E-04A8C7D17ADE}"/>
              </a:ext>
            </a:extLst>
          </p:cNvPr>
          <p:cNvPicPr>
            <a:picLocks noChangeAspect="1"/>
          </p:cNvPicPr>
          <p:nvPr/>
        </p:nvPicPr>
        <p:blipFill>
          <a:blip r:embed="rId4"/>
          <a:stretch>
            <a:fillRect/>
          </a:stretch>
        </p:blipFill>
        <p:spPr>
          <a:xfrm>
            <a:off x="4810369" y="1214525"/>
            <a:ext cx="3822192" cy="2551176"/>
          </a:xfrm>
          <a:prstGeom prst="rect">
            <a:avLst/>
          </a:prstGeom>
        </p:spPr>
      </p:pic>
    </p:spTree>
    <p:extLst>
      <p:ext uri="{BB962C8B-B14F-4D97-AF65-F5344CB8AC3E}">
        <p14:creationId xmlns:p14="http://schemas.microsoft.com/office/powerpoint/2010/main" val="1215708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F1A75B8-0FB3-C55A-174B-779F25C4E349}"/>
              </a:ext>
            </a:extLst>
          </p:cNvPr>
          <p:cNvSpPr>
            <a:spLocks noGrp="1"/>
          </p:cNvSpPr>
          <p:nvPr>
            <p:ph type="title"/>
          </p:nvPr>
        </p:nvSpPr>
        <p:spPr>
          <a:xfrm>
            <a:off x="0" y="0"/>
            <a:ext cx="9144000" cy="765989"/>
          </a:xfrm>
          <a:solidFill>
            <a:schemeClr val="accent1">
              <a:lumMod val="40000"/>
              <a:lumOff val="60000"/>
            </a:schemeClr>
          </a:solidFill>
        </p:spPr>
        <p:txBody>
          <a:bodyPr>
            <a:noAutofit/>
          </a:bodyPr>
          <a:lstStyle/>
          <a:p>
            <a:br>
              <a:rPr lang="en-US" sz="2400" b="1" dirty="0"/>
            </a:br>
            <a:r>
              <a:rPr lang="en-US" sz="2400" b="1" dirty="0"/>
              <a:t>States Are Driving Change by Designing and Adopting </a:t>
            </a:r>
            <a:br>
              <a:rPr lang="en-US" sz="2400" b="1" dirty="0"/>
            </a:br>
            <a:r>
              <a:rPr lang="en-US" sz="2400" b="1" dirty="0"/>
              <a:t>Universal Access Retirement Savings Programs (20 States)</a:t>
            </a:r>
            <a:br>
              <a:rPr lang="en-US" sz="2400" b="1" dirty="0"/>
            </a:br>
            <a:endParaRPr lang="en-US" sz="2400" b="1" dirty="0"/>
          </a:p>
        </p:txBody>
      </p:sp>
      <p:sp>
        <p:nvSpPr>
          <p:cNvPr id="9" name="Rectangle 8">
            <a:extLst>
              <a:ext uri="{FF2B5EF4-FFF2-40B4-BE49-F238E27FC236}">
                <a16:creationId xmlns:a16="http://schemas.microsoft.com/office/drawing/2014/main" id="{270758CD-DDB2-8B0D-8BB2-29A97102C656}"/>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a:solidFill>
                <a:prstClr val="white"/>
              </a:solidFill>
              <a:latin typeface="Calibri"/>
            </a:endParaRPr>
          </a:p>
        </p:txBody>
      </p:sp>
      <p:pic>
        <p:nvPicPr>
          <p:cNvPr id="10" name="Picture 9" descr="A picture containing text&#10;&#10;Description automatically generated">
            <a:extLst>
              <a:ext uri="{FF2B5EF4-FFF2-40B4-BE49-F238E27FC236}">
                <a16:creationId xmlns:a16="http://schemas.microsoft.com/office/drawing/2014/main" id="{C49D15B4-4239-DB66-0B91-A4A34C142DBB}"/>
              </a:ext>
            </a:extLst>
          </p:cNvPr>
          <p:cNvPicPr/>
          <p:nvPr/>
        </p:nvPicPr>
        <p:blipFill>
          <a:blip r:embed="rId2"/>
          <a:stretch>
            <a:fillRect/>
          </a:stretch>
        </p:blipFill>
        <p:spPr>
          <a:xfrm>
            <a:off x="6070208" y="4594623"/>
            <a:ext cx="2760028" cy="442314"/>
          </a:xfrm>
          <a:prstGeom prst="rect">
            <a:avLst/>
          </a:prstGeom>
        </p:spPr>
      </p:pic>
      <p:sp>
        <p:nvSpPr>
          <p:cNvPr id="11" name="TextBox 10">
            <a:extLst>
              <a:ext uri="{FF2B5EF4-FFF2-40B4-BE49-F238E27FC236}">
                <a16:creationId xmlns:a16="http://schemas.microsoft.com/office/drawing/2014/main" id="{70C31A9B-2579-46B5-0266-B1A0E8332212}"/>
              </a:ext>
            </a:extLst>
          </p:cNvPr>
          <p:cNvSpPr txBox="1"/>
          <p:nvPr/>
        </p:nvSpPr>
        <p:spPr>
          <a:xfrm>
            <a:off x="3888374" y="4262915"/>
            <a:ext cx="1821656" cy="207749"/>
          </a:xfrm>
          <a:prstGeom prst="rect">
            <a:avLst/>
          </a:prstGeom>
          <a:noFill/>
        </p:spPr>
        <p:txBody>
          <a:bodyPr wrap="square" rtlCol="0">
            <a:spAutoFit/>
          </a:bodyPr>
          <a:lstStyle/>
          <a:p>
            <a:pPr defTabSz="685800">
              <a:buClrTx/>
            </a:pPr>
            <a:r>
              <a:rPr lang="en-US" sz="750" kern="1200" dirty="0">
                <a:solidFill>
                  <a:prstClr val="black"/>
                </a:solidFill>
                <a:latin typeface="Calibri"/>
                <a:ea typeface="+mn-ea"/>
                <a:cs typeface="+mn-cs"/>
              </a:rPr>
              <a:t>© 2024, Georgetown University </a:t>
            </a:r>
          </a:p>
        </p:txBody>
      </p:sp>
      <p:sp>
        <p:nvSpPr>
          <p:cNvPr id="2" name="TextBox 1">
            <a:extLst>
              <a:ext uri="{FF2B5EF4-FFF2-40B4-BE49-F238E27FC236}">
                <a16:creationId xmlns:a16="http://schemas.microsoft.com/office/drawing/2014/main" id="{31D16880-A5A7-540E-8E4E-01F5F62DD270}"/>
              </a:ext>
            </a:extLst>
          </p:cNvPr>
          <p:cNvSpPr txBox="1"/>
          <p:nvPr/>
        </p:nvSpPr>
        <p:spPr>
          <a:xfrm>
            <a:off x="2736274" y="4053791"/>
            <a:ext cx="3944174" cy="261610"/>
          </a:xfrm>
          <a:prstGeom prst="rect">
            <a:avLst/>
          </a:prstGeom>
          <a:noFill/>
        </p:spPr>
        <p:txBody>
          <a:bodyPr wrap="square" rtlCol="0">
            <a:spAutoFit/>
          </a:bodyPr>
          <a:lstStyle/>
          <a:p>
            <a:r>
              <a:rPr lang="en-US" sz="1100" b="1" dirty="0">
                <a:solidFill>
                  <a:srgbClr val="00B050"/>
                </a:solidFill>
              </a:rPr>
              <a:t>Green = program now open to all eligible workers</a:t>
            </a:r>
          </a:p>
        </p:txBody>
      </p:sp>
      <p:graphicFrame>
        <p:nvGraphicFramePr>
          <p:cNvPr id="12" name="Table 11">
            <a:extLst>
              <a:ext uri="{FF2B5EF4-FFF2-40B4-BE49-F238E27FC236}">
                <a16:creationId xmlns:a16="http://schemas.microsoft.com/office/drawing/2014/main" id="{EFFC2B1C-299D-4866-9A51-1626D4A5A0C5}"/>
              </a:ext>
            </a:extLst>
          </p:cNvPr>
          <p:cNvGraphicFramePr>
            <a:graphicFrameLocks noGrp="1"/>
          </p:cNvGraphicFramePr>
          <p:nvPr>
            <p:extLst>
              <p:ext uri="{D42A27DB-BD31-4B8C-83A1-F6EECF244321}">
                <p14:modId xmlns:p14="http://schemas.microsoft.com/office/powerpoint/2010/main" val="2300803810"/>
              </p:ext>
            </p:extLst>
          </p:nvPr>
        </p:nvGraphicFramePr>
        <p:xfrm>
          <a:off x="526473" y="824211"/>
          <a:ext cx="7920320" cy="3248666"/>
        </p:xfrm>
        <a:graphic>
          <a:graphicData uri="http://schemas.openxmlformats.org/drawingml/2006/table">
            <a:tbl>
              <a:tblPr firstRow="1" bandRow="1">
                <a:effectLst/>
                <a:tableStyleId>{3C2FFA5D-87B4-456A-9821-1D502468CF0F}</a:tableStyleId>
              </a:tblPr>
              <a:tblGrid>
                <a:gridCol w="2985654">
                  <a:extLst>
                    <a:ext uri="{9D8B030D-6E8A-4147-A177-3AD203B41FA5}">
                      <a16:colId xmlns:a16="http://schemas.microsoft.com/office/drawing/2014/main" val="924257170"/>
                    </a:ext>
                  </a:extLst>
                </a:gridCol>
                <a:gridCol w="1777646">
                  <a:extLst>
                    <a:ext uri="{9D8B030D-6E8A-4147-A177-3AD203B41FA5}">
                      <a16:colId xmlns:a16="http://schemas.microsoft.com/office/drawing/2014/main" val="2342044687"/>
                    </a:ext>
                  </a:extLst>
                </a:gridCol>
                <a:gridCol w="1666086">
                  <a:extLst>
                    <a:ext uri="{9D8B030D-6E8A-4147-A177-3AD203B41FA5}">
                      <a16:colId xmlns:a16="http://schemas.microsoft.com/office/drawing/2014/main" val="2339745822"/>
                    </a:ext>
                  </a:extLst>
                </a:gridCol>
                <a:gridCol w="1490934">
                  <a:extLst>
                    <a:ext uri="{9D8B030D-6E8A-4147-A177-3AD203B41FA5}">
                      <a16:colId xmlns:a16="http://schemas.microsoft.com/office/drawing/2014/main" val="153587254"/>
                    </a:ext>
                  </a:extLst>
                </a:gridCol>
              </a:tblGrid>
              <a:tr h="470327">
                <a:tc>
                  <a:txBody>
                    <a:bodyPr/>
                    <a:lstStyle/>
                    <a:p>
                      <a:pPr algn="ctr"/>
                      <a:r>
                        <a:rPr lang="en-US" sz="1200" dirty="0"/>
                        <a:t>Individual Retirement Account </a:t>
                      </a:r>
                    </a:p>
                    <a:p>
                      <a:pPr algn="ctr"/>
                      <a:r>
                        <a:rPr lang="en-US" sz="1200" dirty="0"/>
                        <a:t>(Auto-IRA)= 17 states   </a:t>
                      </a:r>
                    </a:p>
                  </a:txBody>
                  <a:tcPr/>
                </a:tc>
                <a:tc>
                  <a:txBody>
                    <a:bodyPr/>
                    <a:lstStyle/>
                    <a:p>
                      <a:pPr algn="ctr"/>
                      <a:r>
                        <a:rPr lang="en-US" sz="1200" dirty="0"/>
                        <a:t>Voluntary Open Multiple Employer Plan (MEP)</a:t>
                      </a:r>
                    </a:p>
                  </a:txBody>
                  <a:tcPr/>
                </a:tc>
                <a:tc>
                  <a:txBody>
                    <a:bodyPr/>
                    <a:lstStyle/>
                    <a:p>
                      <a:pPr algn="ctr"/>
                      <a:r>
                        <a:rPr lang="en-US" sz="1200" dirty="0"/>
                        <a:t>Voluntary Payroll Deduction IRA</a:t>
                      </a:r>
                    </a:p>
                  </a:txBody>
                  <a:tcPr/>
                </a:tc>
                <a:tc>
                  <a:txBody>
                    <a:bodyPr/>
                    <a:lstStyle/>
                    <a:p>
                      <a:pPr algn="ctr"/>
                      <a:r>
                        <a:rPr lang="en-US" sz="1200" dirty="0"/>
                        <a:t>Voluntary Marketplace</a:t>
                      </a:r>
                    </a:p>
                  </a:txBody>
                  <a:tcPr/>
                </a:tc>
                <a:extLst>
                  <a:ext uri="{0D108BD9-81ED-4DB2-BD59-A6C34878D82A}">
                    <a16:rowId xmlns:a16="http://schemas.microsoft.com/office/drawing/2014/main" val="4170793398"/>
                  </a:ext>
                </a:extLst>
              </a:tr>
              <a:tr h="438972">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100" b="1" dirty="0">
                          <a:solidFill>
                            <a:srgbClr val="00B050"/>
                          </a:solidFill>
                        </a:rPr>
                        <a:t>California</a:t>
                      </a:r>
                      <a:r>
                        <a:rPr lang="en-US" sz="1100" b="1" dirty="0">
                          <a:solidFill>
                            <a:srgbClr val="92D050"/>
                          </a:solidFill>
                        </a:rPr>
                        <a:t>               </a:t>
                      </a:r>
                      <a:r>
                        <a:rPr lang="en-US" sz="1100" b="1" dirty="0">
                          <a:solidFill>
                            <a:srgbClr val="00B050"/>
                          </a:solidFill>
                        </a:rPr>
                        <a:t>Maine                   Oregon</a:t>
                      </a:r>
                      <a:endParaRPr lang="en-US" sz="1100" b="1" dirty="0"/>
                    </a:p>
                    <a:p>
                      <a:r>
                        <a:rPr lang="en-US" sz="1100" b="1" dirty="0">
                          <a:solidFill>
                            <a:srgbClr val="92D050"/>
                          </a:solidFill>
                        </a:rPr>
                        <a:t>                       </a:t>
                      </a:r>
                      <a:endParaRPr lang="en-US" sz="1100" b="1" dirty="0"/>
                    </a:p>
                  </a:txBody>
                  <a:tcPr>
                    <a:solidFill>
                      <a:schemeClr val="bg1"/>
                    </a:solidFill>
                  </a:tcPr>
                </a:tc>
                <a:tc>
                  <a:txBody>
                    <a:bodyPr/>
                    <a:lstStyle/>
                    <a:p>
                      <a:pPr algn="ctr"/>
                      <a:r>
                        <a:rPr lang="en-US" sz="1100" b="1" dirty="0">
                          <a:solidFill>
                            <a:srgbClr val="00B050"/>
                          </a:solidFill>
                        </a:rPr>
                        <a:t>Massachusetts</a:t>
                      </a:r>
                    </a:p>
                  </a:txBody>
                  <a:tcPr>
                    <a:solidFill>
                      <a:schemeClr val="bg1"/>
                    </a:solidFill>
                  </a:tcPr>
                </a:tc>
                <a:tc>
                  <a:txBody>
                    <a:bodyPr/>
                    <a:lstStyle/>
                    <a:p>
                      <a:pPr algn="ctr"/>
                      <a:r>
                        <a:rPr lang="en-US" sz="1100" b="1" dirty="0"/>
                        <a:t>New Mexico</a:t>
                      </a:r>
                    </a:p>
                  </a:txBody>
                  <a:tcPr>
                    <a:solidFill>
                      <a:schemeClr val="bg1"/>
                    </a:solidFill>
                  </a:tcPr>
                </a:tc>
                <a:tc>
                  <a:txBody>
                    <a:bodyPr/>
                    <a:lstStyle/>
                    <a:p>
                      <a:pPr algn="ctr"/>
                      <a:r>
                        <a:rPr lang="en-US" sz="1100" b="1" dirty="0"/>
                        <a:t>New Mexico</a:t>
                      </a:r>
                    </a:p>
                  </a:txBody>
                  <a:tcPr>
                    <a:solidFill>
                      <a:schemeClr val="bg1"/>
                    </a:solidFill>
                  </a:tcPr>
                </a:tc>
                <a:extLst>
                  <a:ext uri="{0D108BD9-81ED-4DB2-BD59-A6C34878D82A}">
                    <a16:rowId xmlns:a16="http://schemas.microsoft.com/office/drawing/2014/main" val="2943646189"/>
                  </a:ext>
                </a:extLst>
              </a:tr>
              <a:tr h="438972">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100" b="1" dirty="0">
                          <a:solidFill>
                            <a:srgbClr val="00B050"/>
                          </a:solidFill>
                        </a:rPr>
                        <a:t>Colorado                Maryland             </a:t>
                      </a:r>
                      <a:r>
                        <a:rPr lang="en-US" sz="1100" b="1" dirty="0">
                          <a:highlight>
                            <a:srgbClr val="FFFF00"/>
                          </a:highlight>
                        </a:rPr>
                        <a:t>Rhode Island</a:t>
                      </a:r>
                      <a:endParaRPr lang="en-US" sz="1100" b="1" dirty="0">
                        <a:solidFill>
                          <a:srgbClr val="00B050"/>
                        </a:solidFill>
                        <a:highlight>
                          <a:srgbClr val="FFFF00"/>
                        </a:highlight>
                      </a:endParaRPr>
                    </a:p>
                    <a:p>
                      <a:r>
                        <a:rPr lang="en-US" sz="1100" b="1" dirty="0">
                          <a:solidFill>
                            <a:srgbClr val="00B050"/>
                          </a:solidFill>
                        </a:rPr>
                        <a:t>                        </a:t>
                      </a:r>
                    </a:p>
                  </a:txBody>
                  <a:tcPr>
                    <a:solidFill>
                      <a:schemeClr val="bg1"/>
                    </a:solidFill>
                  </a:tcPr>
                </a:tc>
                <a:tc>
                  <a:txBody>
                    <a:bodyPr/>
                    <a:lstStyle/>
                    <a:p>
                      <a:pPr algn="ctr"/>
                      <a:r>
                        <a:rPr lang="en-US" sz="1100" b="1" dirty="0"/>
                        <a:t>Missouri</a:t>
                      </a:r>
                    </a:p>
                  </a:txBody>
                  <a:tcPr>
                    <a:solidFill>
                      <a:schemeClr val="bg1"/>
                    </a:solidFill>
                  </a:tcPr>
                </a:tc>
                <a:tc>
                  <a:txBody>
                    <a:bodyPr/>
                    <a:lstStyle/>
                    <a:p>
                      <a:pPr algn="ctr"/>
                      <a:endParaRPr lang="en-US" sz="1100" b="1" dirty="0"/>
                    </a:p>
                  </a:txBody>
                  <a:tcPr>
                    <a:solidFill>
                      <a:schemeClr val="bg1"/>
                    </a:solidFill>
                  </a:tcPr>
                </a:tc>
                <a:tc>
                  <a:txBody>
                    <a:bodyPr/>
                    <a:lstStyle/>
                    <a:p>
                      <a:pPr algn="ctr"/>
                      <a:r>
                        <a:rPr lang="en-US" sz="1100" b="1" dirty="0">
                          <a:solidFill>
                            <a:srgbClr val="00B050"/>
                          </a:solidFill>
                        </a:rPr>
                        <a:t>Washington</a:t>
                      </a:r>
                    </a:p>
                  </a:txBody>
                  <a:tcPr>
                    <a:solidFill>
                      <a:schemeClr val="bg1"/>
                    </a:solidFill>
                  </a:tcPr>
                </a:tc>
                <a:extLst>
                  <a:ext uri="{0D108BD9-81ED-4DB2-BD59-A6C34878D82A}">
                    <a16:rowId xmlns:a16="http://schemas.microsoft.com/office/drawing/2014/main" val="4196149511"/>
                  </a:ext>
                </a:extLst>
              </a:tr>
              <a:tr h="376262">
                <a:tc>
                  <a:txBody>
                    <a:bodyPr/>
                    <a:lstStyle/>
                    <a:p>
                      <a:r>
                        <a:rPr lang="en-US" sz="1100" b="1" dirty="0">
                          <a:solidFill>
                            <a:srgbClr val="00B050"/>
                          </a:solidFill>
                        </a:rPr>
                        <a:t>Connecticut           </a:t>
                      </a:r>
                      <a:r>
                        <a:rPr lang="en-US" sz="1100" b="1" dirty="0">
                          <a:highlight>
                            <a:srgbClr val="FFFF00"/>
                          </a:highlight>
                        </a:rPr>
                        <a:t>Minnesota</a:t>
                      </a:r>
                      <a:r>
                        <a:rPr lang="en-US" sz="1100" b="1" dirty="0"/>
                        <a:t>           </a:t>
                      </a:r>
                      <a:r>
                        <a:rPr lang="en-US" sz="1100" b="1" dirty="0">
                          <a:solidFill>
                            <a:srgbClr val="00B050"/>
                          </a:solidFill>
                        </a:rPr>
                        <a:t>Vermont</a:t>
                      </a:r>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256401483"/>
                  </a:ext>
                </a:extLst>
              </a:tr>
              <a:tr h="395347">
                <a:tc>
                  <a:txBody>
                    <a:bodyPr/>
                    <a:lstStyle/>
                    <a:p>
                      <a:r>
                        <a:rPr lang="en-US" sz="1100" b="1" dirty="0">
                          <a:solidFill>
                            <a:srgbClr val="00B050"/>
                          </a:solidFill>
                        </a:rPr>
                        <a:t>Delaware </a:t>
                      </a:r>
                      <a:r>
                        <a:rPr lang="en-US" sz="1100" b="1" dirty="0"/>
                        <a:t>              </a:t>
                      </a:r>
                      <a:r>
                        <a:rPr lang="en-US" sz="1100" b="1" dirty="0">
                          <a:highlight>
                            <a:srgbClr val="FFFF00"/>
                          </a:highlight>
                        </a:rPr>
                        <a:t>Nevada </a:t>
                      </a:r>
                      <a:r>
                        <a:rPr lang="en-US" sz="1100" b="1" dirty="0"/>
                        <a:t>                </a:t>
                      </a:r>
                      <a:r>
                        <a:rPr lang="en-US" sz="1100" b="1" dirty="0">
                          <a:solidFill>
                            <a:srgbClr val="00B050"/>
                          </a:solidFill>
                        </a:rPr>
                        <a:t>Virginia</a:t>
                      </a:r>
                      <a:endParaRPr lang="en-US" sz="1100" b="1"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a:p>
                  </a:txBody>
                  <a:tcPr>
                    <a:solidFill>
                      <a:schemeClr val="bg1"/>
                    </a:solidFill>
                  </a:tcPr>
                </a:tc>
                <a:extLst>
                  <a:ext uri="{0D108BD9-81ED-4DB2-BD59-A6C34878D82A}">
                    <a16:rowId xmlns:a16="http://schemas.microsoft.com/office/drawing/2014/main" val="3598823118"/>
                  </a:ext>
                </a:extLst>
              </a:tr>
              <a:tr h="376262">
                <a:tc>
                  <a:txBody>
                    <a:bodyPr/>
                    <a:lstStyle/>
                    <a:p>
                      <a:r>
                        <a:rPr lang="en-US" sz="1100" b="1" dirty="0">
                          <a:highlight>
                            <a:srgbClr val="FFFF00"/>
                          </a:highlight>
                        </a:rPr>
                        <a:t>Hawai’i</a:t>
                      </a:r>
                      <a:r>
                        <a:rPr lang="en-US" sz="1100" b="1" dirty="0"/>
                        <a:t>                   </a:t>
                      </a:r>
                      <a:r>
                        <a:rPr lang="en-US" sz="1100" b="1" dirty="0">
                          <a:solidFill>
                            <a:srgbClr val="00B050"/>
                          </a:solidFill>
                        </a:rPr>
                        <a:t>New Jersey          </a:t>
                      </a:r>
                      <a:r>
                        <a:rPr lang="en-US" sz="1100" b="1" dirty="0">
                          <a:solidFill>
                            <a:schemeClr val="tx1"/>
                          </a:solidFill>
                          <a:highlight>
                            <a:srgbClr val="FFFF00"/>
                          </a:highlight>
                        </a:rPr>
                        <a:t>Washington </a:t>
                      </a:r>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3289797399"/>
                  </a:ext>
                </a:extLst>
              </a:tr>
              <a:tr h="376262">
                <a:tc>
                  <a:txBody>
                    <a:bodyPr/>
                    <a:lstStyle/>
                    <a:p>
                      <a:r>
                        <a:rPr lang="en-US" sz="1100" b="1" dirty="0">
                          <a:solidFill>
                            <a:srgbClr val="00B050"/>
                          </a:solidFill>
                        </a:rPr>
                        <a:t>Illinois                     </a:t>
                      </a:r>
                      <a:r>
                        <a:rPr lang="en-US" sz="1100" b="1" dirty="0">
                          <a:highlight>
                            <a:srgbClr val="FFFF00"/>
                          </a:highlight>
                        </a:rPr>
                        <a:t>New York</a:t>
                      </a:r>
                      <a:endParaRPr lang="en-US" sz="1100" b="1" dirty="0">
                        <a:solidFill>
                          <a:srgbClr val="FF0000"/>
                        </a:solidFill>
                        <a:highlight>
                          <a:srgbClr val="FFFF00"/>
                        </a:highlight>
                      </a:endParaRPr>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906054730"/>
                  </a:ext>
                </a:extLst>
              </a:tr>
              <a:tr h="376262">
                <a:tc>
                  <a:txBody>
                    <a:bodyPr/>
                    <a:lstStyle/>
                    <a:p>
                      <a:endParaRPr lang="en-US" sz="1100" b="1" dirty="0">
                        <a:solidFill>
                          <a:srgbClr val="00B050"/>
                        </a:solidFill>
                      </a:endParaRPr>
                    </a:p>
                  </a:txBody>
                  <a:tcPr>
                    <a:solidFill>
                      <a:schemeClr val="bg1"/>
                    </a:solidFill>
                  </a:tcPr>
                </a:tc>
                <a:tc>
                  <a:txBody>
                    <a:bodyPr/>
                    <a:lstStyle/>
                    <a:p>
                      <a:endParaRPr lang="en-US" dirty="0"/>
                    </a:p>
                  </a:txBody>
                  <a:tcPr>
                    <a:solidFill>
                      <a:schemeClr val="bg1"/>
                    </a:solidFill>
                  </a:tcPr>
                </a:tc>
                <a:tc>
                  <a:txBody>
                    <a:bodyPr/>
                    <a:lstStyle/>
                    <a:p>
                      <a:endParaRPr lang="en-US"/>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825826105"/>
                  </a:ext>
                </a:extLst>
              </a:tr>
            </a:tbl>
          </a:graphicData>
        </a:graphic>
      </p:graphicFrame>
    </p:spTree>
    <p:extLst>
      <p:ext uri="{BB962C8B-B14F-4D97-AF65-F5344CB8AC3E}">
        <p14:creationId xmlns:p14="http://schemas.microsoft.com/office/powerpoint/2010/main" val="1113221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55BC-C5C6-49C5-9745-85995864711E}"/>
              </a:ext>
            </a:extLst>
          </p:cNvPr>
          <p:cNvSpPr>
            <a:spLocks noGrp="1"/>
          </p:cNvSpPr>
          <p:nvPr>
            <p:ph type="title"/>
          </p:nvPr>
        </p:nvSpPr>
        <p:spPr>
          <a:xfrm>
            <a:off x="0" y="0"/>
            <a:ext cx="9144000" cy="691031"/>
          </a:xfrm>
          <a:solidFill>
            <a:schemeClr val="accent1">
              <a:lumMod val="40000"/>
              <a:lumOff val="60000"/>
            </a:schemeClr>
          </a:solidFill>
        </p:spPr>
        <p:txBody>
          <a:bodyPr>
            <a:normAutofit/>
          </a:bodyPr>
          <a:lstStyle/>
          <a:p>
            <a:r>
              <a:rPr lang="en-US" sz="2400" b="1" dirty="0"/>
              <a:t>2024 State Programs and Legislative Activity</a:t>
            </a:r>
          </a:p>
        </p:txBody>
      </p:sp>
      <p:sp>
        <p:nvSpPr>
          <p:cNvPr id="10" name="Rectangle 9">
            <a:extLst>
              <a:ext uri="{FF2B5EF4-FFF2-40B4-BE49-F238E27FC236}">
                <a16:creationId xmlns:a16="http://schemas.microsoft.com/office/drawing/2014/main" id="{14A39C29-8C49-674F-B319-D4C9EE2857DD}"/>
              </a:ext>
            </a:extLst>
          </p:cNvPr>
          <p:cNvSpPr/>
          <p:nvPr/>
        </p:nvSpPr>
        <p:spPr>
          <a:xfrm>
            <a:off x="0" y="4452472"/>
            <a:ext cx="9144000" cy="69102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buClrTx/>
            </a:pPr>
            <a:endParaRPr lang="en-US" sz="1800" kern="1200" dirty="0">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C022C9AF-36B8-684E-AD34-0CFCFA95EC6E}"/>
              </a:ext>
            </a:extLst>
          </p:cNvPr>
          <p:cNvPicPr/>
          <p:nvPr/>
        </p:nvPicPr>
        <p:blipFill>
          <a:blip r:embed="rId3"/>
          <a:stretch>
            <a:fillRect/>
          </a:stretch>
        </p:blipFill>
        <p:spPr>
          <a:xfrm>
            <a:off x="6070208" y="4594623"/>
            <a:ext cx="2760028" cy="442314"/>
          </a:xfrm>
          <a:prstGeom prst="rect">
            <a:avLst/>
          </a:prstGeom>
        </p:spPr>
      </p:pic>
      <p:pic>
        <p:nvPicPr>
          <p:cNvPr id="7" name="Picture 6" descr="A map of the united states&#10;&#10;Description automatically generated">
            <a:extLst>
              <a:ext uri="{FF2B5EF4-FFF2-40B4-BE49-F238E27FC236}">
                <a16:creationId xmlns:a16="http://schemas.microsoft.com/office/drawing/2014/main" id="{6F5BF224-7713-0FCD-5E38-A4BB55436F51}"/>
              </a:ext>
            </a:extLst>
          </p:cNvPr>
          <p:cNvPicPr>
            <a:picLocks noChangeAspect="1"/>
          </p:cNvPicPr>
          <p:nvPr/>
        </p:nvPicPr>
        <p:blipFill>
          <a:blip r:embed="rId4"/>
          <a:stretch>
            <a:fillRect/>
          </a:stretch>
        </p:blipFill>
        <p:spPr>
          <a:xfrm>
            <a:off x="1542355" y="1001226"/>
            <a:ext cx="4146175" cy="2629281"/>
          </a:xfrm>
          <a:prstGeom prst="rect">
            <a:avLst/>
          </a:prstGeom>
        </p:spPr>
      </p:pic>
      <p:pic>
        <p:nvPicPr>
          <p:cNvPr id="13" name="Picture 12" descr="A white background with black text&#10;&#10;Description automatically generated">
            <a:extLst>
              <a:ext uri="{FF2B5EF4-FFF2-40B4-BE49-F238E27FC236}">
                <a16:creationId xmlns:a16="http://schemas.microsoft.com/office/drawing/2014/main" id="{FCA5331E-164C-7B8C-BEE9-3EAAC793D5C4}"/>
              </a:ext>
            </a:extLst>
          </p:cNvPr>
          <p:cNvPicPr>
            <a:picLocks noChangeAspect="1"/>
          </p:cNvPicPr>
          <p:nvPr/>
        </p:nvPicPr>
        <p:blipFill>
          <a:blip r:embed="rId5"/>
          <a:stretch>
            <a:fillRect/>
          </a:stretch>
        </p:blipFill>
        <p:spPr>
          <a:xfrm>
            <a:off x="5825068" y="1351597"/>
            <a:ext cx="3005168" cy="2180380"/>
          </a:xfrm>
          <a:prstGeom prst="rect">
            <a:avLst/>
          </a:prstGeom>
        </p:spPr>
      </p:pic>
      <p:pic>
        <p:nvPicPr>
          <p:cNvPr id="15" name="Picture 14">
            <a:extLst>
              <a:ext uri="{FF2B5EF4-FFF2-40B4-BE49-F238E27FC236}">
                <a16:creationId xmlns:a16="http://schemas.microsoft.com/office/drawing/2014/main" id="{947FF0F3-4D6D-8BAB-6E4C-410408083EB4}"/>
              </a:ext>
            </a:extLst>
          </p:cNvPr>
          <p:cNvPicPr>
            <a:picLocks noChangeAspect="1"/>
          </p:cNvPicPr>
          <p:nvPr/>
        </p:nvPicPr>
        <p:blipFill>
          <a:blip r:embed="rId6"/>
          <a:stretch>
            <a:fillRect/>
          </a:stretch>
        </p:blipFill>
        <p:spPr>
          <a:xfrm>
            <a:off x="3184742" y="3674128"/>
            <a:ext cx="3200400" cy="340314"/>
          </a:xfrm>
          <a:prstGeom prst="rect">
            <a:avLst/>
          </a:prstGeom>
        </p:spPr>
      </p:pic>
    </p:spTree>
    <p:extLst>
      <p:ext uri="{BB962C8B-B14F-4D97-AF65-F5344CB8AC3E}">
        <p14:creationId xmlns:p14="http://schemas.microsoft.com/office/powerpoint/2010/main" val="42561778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alSavers master pages">
  <a:themeElements>
    <a:clrScheme name="CalSavers">
      <a:dk1>
        <a:srgbClr val="565958"/>
      </a:dk1>
      <a:lt1>
        <a:srgbClr val="FFFFFF"/>
      </a:lt1>
      <a:dk2>
        <a:srgbClr val="836926"/>
      </a:dk2>
      <a:lt2>
        <a:srgbClr val="00594F"/>
      </a:lt2>
      <a:accent1>
        <a:srgbClr val="BFBFBF"/>
      </a:accent1>
      <a:accent2>
        <a:srgbClr val="565958"/>
      </a:accent2>
      <a:accent3>
        <a:srgbClr val="8B5522"/>
      </a:accent3>
      <a:accent4>
        <a:srgbClr val="E5BA29"/>
      </a:accent4>
      <a:accent5>
        <a:srgbClr val="1E5B2E"/>
      </a:accent5>
      <a:accent6>
        <a:srgbClr val="BC7229"/>
      </a:accent6>
      <a:hlink>
        <a:srgbClr val="E5BA29"/>
      </a:hlink>
      <a:folHlink>
        <a:srgbClr val="1E5B2E"/>
      </a:folHlink>
    </a:clrScheme>
    <a:fontScheme name="Ascensu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2339</TotalTime>
  <Words>2280</Words>
  <Application>Microsoft Office PowerPoint</Application>
  <PresentationFormat>On-screen Show (16:9)</PresentationFormat>
  <Paragraphs>352</Paragraphs>
  <Slides>31</Slides>
  <Notes>30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31</vt:i4>
      </vt:variant>
    </vt:vector>
  </HeadingPairs>
  <TitlesOfParts>
    <vt:vector size="41" baseType="lpstr">
      <vt:lpstr>Aptos Narrow</vt:lpstr>
      <vt:lpstr>Wingdings</vt:lpstr>
      <vt:lpstr>Arial</vt:lpstr>
      <vt:lpstr>Helvetica Neue</vt:lpstr>
      <vt:lpstr>Courier New</vt:lpstr>
      <vt:lpstr>Calibri</vt:lpstr>
      <vt:lpstr>Office Theme</vt:lpstr>
      <vt:lpstr>Simple Light</vt:lpstr>
      <vt:lpstr>3_CalSavers master pages</vt:lpstr>
      <vt:lpstr>4_Office Theme</vt:lpstr>
      <vt:lpstr>PowerPoint Presentation</vt:lpstr>
      <vt:lpstr> The Georgetown Center for Retirement Initiatives  State-Facilitated Retirement Savings Programs Research and Clearinghouse </vt:lpstr>
      <vt:lpstr>The Case for State Programs  and the  Current Landscape</vt:lpstr>
      <vt:lpstr>Minnesota’s Demographics Are Changing, Population is Aging</vt:lpstr>
      <vt:lpstr>The Access Gap is Large</vt:lpstr>
      <vt:lpstr>  The Benefits Can Be Great   </vt:lpstr>
      <vt:lpstr>While the Cost of Doing Nothing is Significant</vt:lpstr>
      <vt:lpstr> States Are Driving Change by Designing and Adopting  Universal Access Retirement Savings Programs (20 States) </vt:lpstr>
      <vt:lpstr>2024 State Programs and Legislative Activity</vt:lpstr>
      <vt:lpstr>2023 and 2024 New State Programs – Bipartisan Progress</vt:lpstr>
      <vt:lpstr>Strong Public, Employer, and Employee Support</vt:lpstr>
      <vt:lpstr>State Program Performance</vt:lpstr>
      <vt:lpstr>PowerPoint Presentation</vt:lpstr>
      <vt:lpstr> Total Assets by Program 2020-2024 </vt:lpstr>
      <vt:lpstr>Total Funded Accounts by Program 2020-2024</vt:lpstr>
      <vt:lpstr>State Programs –Performance Metrics</vt:lpstr>
      <vt:lpstr>Research Shows State Programs Help Private Plan Growth</vt:lpstr>
      <vt:lpstr>Best Practices  and   Lessons Learned</vt:lpstr>
      <vt:lpstr>State Auto-IRA Programs –Trend Toward Standardization</vt:lpstr>
      <vt:lpstr>Governance and Management  Best Practices and Lessons Learned</vt:lpstr>
      <vt:lpstr>Program Design  Best Practices and Lessons Learned</vt:lpstr>
      <vt:lpstr> Program Rollout Timelines Have Accelerated </vt:lpstr>
      <vt:lpstr>Marketing and Outreach Best Practices and Lesson Learned</vt:lpstr>
      <vt:lpstr>Investments Best Practices and Lesson Learned</vt:lpstr>
      <vt:lpstr> Program Costs and Fees </vt:lpstr>
      <vt:lpstr>First Inter-State Partnership Launched in 2023</vt:lpstr>
      <vt:lpstr>Partnership Considerations</vt:lpstr>
      <vt:lpstr>Partnership Considerations</vt:lpstr>
      <vt:lpstr>The Road Ahead– The National Outlook</vt:lpstr>
      <vt:lpstr>Plan to Join Us in Nashville!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Antonelli</dc:creator>
  <cp:lastModifiedBy>Other</cp:lastModifiedBy>
  <cp:revision>82</cp:revision>
  <dcterms:modified xsi:type="dcterms:W3CDTF">2024-10-02T21:28:11Z</dcterms:modified>
</cp:coreProperties>
</file>